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57" r:id="rId3"/>
    <p:sldId id="259" r:id="rId4"/>
    <p:sldId id="260" r:id="rId5"/>
    <p:sldId id="264" r:id="rId6"/>
    <p:sldId id="265" r:id="rId7"/>
    <p:sldId id="266" r:id="rId8"/>
    <p:sldId id="263" r:id="rId9"/>
    <p:sldId id="261" r:id="rId10"/>
    <p:sldId id="267" r:id="rId11"/>
    <p:sldId id="271" r:id="rId12"/>
    <p:sldId id="268" r:id="rId13"/>
    <p:sldId id="270" r:id="rId14"/>
    <p:sldId id="269" r:id="rId15"/>
    <p:sldId id="273" r:id="rId16"/>
    <p:sldId id="283" r:id="rId17"/>
    <p:sldId id="287" r:id="rId18"/>
    <p:sldId id="284" r:id="rId19"/>
    <p:sldId id="286" r:id="rId20"/>
    <p:sldId id="274" r:id="rId21"/>
    <p:sldId id="277" r:id="rId22"/>
    <p:sldId id="293" r:id="rId23"/>
    <p:sldId id="295" r:id="rId24"/>
    <p:sldId id="320" r:id="rId25"/>
    <p:sldId id="275" r:id="rId26"/>
    <p:sldId id="302" r:id="rId27"/>
    <p:sldId id="306" r:id="rId28"/>
    <p:sldId id="299" r:id="rId29"/>
    <p:sldId id="303" r:id="rId30"/>
    <p:sldId id="300" r:id="rId31"/>
    <p:sldId id="304" r:id="rId32"/>
    <p:sldId id="305" r:id="rId33"/>
    <p:sldId id="321" r:id="rId34"/>
    <p:sldId id="278" r:id="rId35"/>
    <p:sldId id="314" r:id="rId36"/>
    <p:sldId id="279" r:id="rId37"/>
    <p:sldId id="310" r:id="rId38"/>
    <p:sldId id="308" r:id="rId39"/>
    <p:sldId id="309" r:id="rId40"/>
    <p:sldId id="311" r:id="rId41"/>
    <p:sldId id="318" r:id="rId42"/>
    <p:sldId id="280" r:id="rId43"/>
    <p:sldId id="322" r:id="rId44"/>
    <p:sldId id="312" r:id="rId45"/>
    <p:sldId id="291" r:id="rId46"/>
    <p:sldId id="292" r:id="rId47"/>
    <p:sldId id="328" r:id="rId48"/>
    <p:sldId id="315" r:id="rId49"/>
    <p:sldId id="323" r:id="rId50"/>
    <p:sldId id="317" r:id="rId51"/>
    <p:sldId id="324" r:id="rId52"/>
    <p:sldId id="32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41" autoAdjust="0"/>
    <p:restoredTop sz="58920" autoAdjust="0"/>
  </p:normalViewPr>
  <p:slideViewPr>
    <p:cSldViewPr snapToGrid="0">
      <p:cViewPr varScale="1">
        <p:scale>
          <a:sx n="67" d="100"/>
          <a:sy n="67"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03387D-87D7-45B6-BA76-C3E03FD155CA}" type="datetimeFigureOut">
              <a:rPr lang="en-GB" smtClean="0"/>
              <a:t>09/03/2017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686384-C70F-4FAA-879E-38A10AD993F3}" type="slidenum">
              <a:rPr lang="en-GB" smtClean="0"/>
              <a:t>‹#›</a:t>
            </a:fld>
            <a:endParaRPr lang="en-GB"/>
          </a:p>
        </p:txBody>
      </p:sp>
    </p:spTree>
    <p:extLst>
      <p:ext uri="{BB962C8B-B14F-4D97-AF65-F5344CB8AC3E}">
        <p14:creationId xmlns:p14="http://schemas.microsoft.com/office/powerpoint/2010/main" val="1835687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Typewriter"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All_caps" TargetMode="External"/><Relationship Id="rId5" Type="http://schemas.openxmlformats.org/officeDocument/2006/relationships/hyperlink" Target="https://en.wikipedia.org/wiki/QWERTY" TargetMode="External"/><Relationship Id="rId4" Type="http://schemas.openxmlformats.org/officeDocument/2006/relationships/hyperlink" Target="https://en.wikipedia.org/wiki/E._Remington_and_Sons"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3686384-C70F-4FAA-879E-38A10AD993F3}" type="slidenum">
              <a:rPr lang="en-GB" smtClean="0"/>
              <a:t>1</a:t>
            </a:fld>
            <a:endParaRPr lang="en-GB"/>
          </a:p>
        </p:txBody>
      </p:sp>
    </p:spTree>
    <p:extLst>
      <p:ext uri="{BB962C8B-B14F-4D97-AF65-F5344CB8AC3E}">
        <p14:creationId xmlns:p14="http://schemas.microsoft.com/office/powerpoint/2010/main" val="2284133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a:t>
            </a:r>
            <a:r>
              <a:rPr lang="en-GB" sz="1200" b="1" i="0" kern="1200" dirty="0">
                <a:solidFill>
                  <a:schemeClr val="tx1"/>
                </a:solidFill>
                <a:effectLst/>
                <a:latin typeface="+mn-lt"/>
                <a:ea typeface="+mn-ea"/>
                <a:cs typeface="+mn-cs"/>
              </a:rPr>
              <a:t>ADM-3A</a:t>
            </a:r>
            <a:r>
              <a:rPr lang="en-GB" sz="1200" b="0" i="0" kern="1200" dirty="0">
                <a:solidFill>
                  <a:schemeClr val="tx1"/>
                </a:solidFill>
                <a:effectLst/>
                <a:latin typeface="+mn-lt"/>
                <a:ea typeface="+mn-ea"/>
                <a:cs typeface="+mn-cs"/>
              </a:rPr>
              <a:t> was one of the first video display terms. Had a 12 inch screen displaying 12 or 24 lines of 80 characters. </a:t>
            </a:r>
            <a:r>
              <a:rPr lang="en-GB" dirty="0"/>
              <a:t> </a:t>
            </a:r>
          </a:p>
        </p:txBody>
      </p:sp>
      <p:sp>
        <p:nvSpPr>
          <p:cNvPr id="4" name="Slide Number Placeholder 3"/>
          <p:cNvSpPr>
            <a:spLocks noGrp="1"/>
          </p:cNvSpPr>
          <p:nvPr>
            <p:ph type="sldNum" sz="quarter" idx="10"/>
          </p:nvPr>
        </p:nvSpPr>
        <p:spPr/>
        <p:txBody>
          <a:bodyPr/>
          <a:lstStyle/>
          <a:p>
            <a:fld id="{E3686384-C70F-4FAA-879E-38A10AD993F3}" type="slidenum">
              <a:rPr lang="en-GB" smtClean="0"/>
              <a:t>10</a:t>
            </a:fld>
            <a:endParaRPr lang="en-GB"/>
          </a:p>
        </p:txBody>
      </p:sp>
    </p:spTree>
    <p:extLst>
      <p:ext uri="{BB962C8B-B14F-4D97-AF65-F5344CB8AC3E}">
        <p14:creationId xmlns:p14="http://schemas.microsoft.com/office/powerpoint/2010/main" val="1030486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 written on this keyboard. </a:t>
            </a:r>
          </a:p>
          <a:p>
            <a:endParaRPr lang="en-GB" dirty="0"/>
          </a:p>
          <a:p>
            <a:r>
              <a:rPr lang="en-GB" dirty="0"/>
              <a:t>CTRL, ESC, arrows on HJKL, </a:t>
            </a:r>
          </a:p>
          <a:p>
            <a:endParaRPr lang="en-GB" dirty="0"/>
          </a:p>
          <a:p>
            <a:r>
              <a:rPr lang="en-GB" dirty="0"/>
              <a:t>: on </a:t>
            </a:r>
            <a:r>
              <a:rPr lang="en-GB" dirty="0" err="1"/>
              <a:t>unshifted</a:t>
            </a:r>
            <a:r>
              <a:rPr lang="en-GB" dirty="0"/>
              <a:t> layer, </a:t>
            </a:r>
          </a:p>
          <a:p>
            <a:endParaRPr lang="en-GB" dirty="0"/>
          </a:p>
          <a:p>
            <a:r>
              <a:rPr lang="en-GB" dirty="0"/>
              <a:t>~ / HOME key. Why home is ~. </a:t>
            </a:r>
          </a:p>
        </p:txBody>
      </p:sp>
      <p:sp>
        <p:nvSpPr>
          <p:cNvPr id="4" name="Slide Number Placeholder 3"/>
          <p:cNvSpPr>
            <a:spLocks noGrp="1"/>
          </p:cNvSpPr>
          <p:nvPr>
            <p:ph type="sldNum" sz="quarter" idx="10"/>
          </p:nvPr>
        </p:nvSpPr>
        <p:spPr/>
        <p:txBody>
          <a:bodyPr/>
          <a:lstStyle/>
          <a:p>
            <a:fld id="{E3686384-C70F-4FAA-879E-38A10AD993F3}" type="slidenum">
              <a:rPr lang="en-GB" smtClean="0"/>
              <a:t>11</a:t>
            </a:fld>
            <a:endParaRPr lang="en-GB"/>
          </a:p>
        </p:txBody>
      </p:sp>
    </p:spTree>
    <p:extLst>
      <p:ext uri="{BB962C8B-B14F-4D97-AF65-F5344CB8AC3E}">
        <p14:creationId xmlns:p14="http://schemas.microsoft.com/office/powerpoint/2010/main" val="714382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Influenced </a:t>
            </a:r>
            <a:r>
              <a:rPr lang="en-GB" dirty="0" err="1"/>
              <a:t>emacs</a:t>
            </a:r>
            <a:r>
              <a:rPr lang="en-GB" dirty="0"/>
              <a:t>. </a:t>
            </a:r>
          </a:p>
          <a:p>
            <a:endParaRPr lang="en-GB" dirty="0"/>
          </a:p>
          <a:p>
            <a:r>
              <a:rPr lang="en-GB" dirty="0"/>
              <a:t>HYPER, SUPER, META and CTRL modifiers. </a:t>
            </a:r>
          </a:p>
        </p:txBody>
      </p:sp>
      <p:sp>
        <p:nvSpPr>
          <p:cNvPr id="4" name="Slide Number Placeholder 3"/>
          <p:cNvSpPr>
            <a:spLocks noGrp="1"/>
          </p:cNvSpPr>
          <p:nvPr>
            <p:ph type="sldNum" sz="quarter" idx="10"/>
          </p:nvPr>
        </p:nvSpPr>
        <p:spPr/>
        <p:txBody>
          <a:bodyPr/>
          <a:lstStyle/>
          <a:p>
            <a:fld id="{E3686384-C70F-4FAA-879E-38A10AD993F3}" type="slidenum">
              <a:rPr lang="en-GB" smtClean="0"/>
              <a:t>12</a:t>
            </a:fld>
            <a:endParaRPr lang="en-GB"/>
          </a:p>
        </p:txBody>
      </p:sp>
    </p:spTree>
    <p:extLst>
      <p:ext uri="{BB962C8B-B14F-4D97-AF65-F5344CB8AC3E}">
        <p14:creationId xmlns:p14="http://schemas.microsoft.com/office/powerpoint/2010/main" val="777594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3686384-C70F-4FAA-879E-38A10AD993F3}" type="slidenum">
              <a:rPr lang="en-GB" smtClean="0"/>
              <a:t>13</a:t>
            </a:fld>
            <a:endParaRPr lang="en-GB"/>
          </a:p>
        </p:txBody>
      </p:sp>
    </p:spTree>
    <p:extLst>
      <p:ext uri="{BB962C8B-B14F-4D97-AF65-F5344CB8AC3E}">
        <p14:creationId xmlns:p14="http://schemas.microsoft.com/office/powerpoint/2010/main" val="3695310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Founded by South African-born inventor Lillian Malt</a:t>
            </a:r>
            <a:r>
              <a:rPr lang="en-GB" dirty="0"/>
              <a:t> </a:t>
            </a:r>
          </a:p>
          <a:p>
            <a:endParaRPr lang="en-ZA" dirty="0"/>
          </a:p>
          <a:p>
            <a:r>
              <a:rPr lang="en-GB" dirty="0"/>
              <a:t>Designed for speed and comfort. Standards for ergonomics today still. </a:t>
            </a:r>
          </a:p>
          <a:p>
            <a:endParaRPr lang="en-GB" dirty="0"/>
          </a:p>
          <a:p>
            <a:r>
              <a:rPr lang="en-GB" dirty="0"/>
              <a:t>Thumb clusters, split key wells. Columns not staggered. Keys at different resting heights. New layout optimised for English. </a:t>
            </a:r>
          </a:p>
          <a:p>
            <a:endParaRPr lang="en-ZA" dirty="0"/>
          </a:p>
          <a:p>
            <a:r>
              <a:rPr lang="en-ZA" dirty="0"/>
              <a:t>D</a:t>
            </a:r>
            <a:r>
              <a:rPr lang="en-GB" dirty="0" err="1"/>
              <a:t>espite</a:t>
            </a:r>
            <a:r>
              <a:rPr lang="en-GB" dirty="0"/>
              <a:t> it’s innovations, was never successful because it was just to expensive to manufacture.</a:t>
            </a:r>
          </a:p>
          <a:p>
            <a:endParaRPr lang="en-ZA" dirty="0"/>
          </a:p>
          <a:p>
            <a:r>
              <a:rPr lang="en-ZA" dirty="0"/>
              <a:t>T</a:t>
            </a:r>
            <a:r>
              <a:rPr lang="en-GB" dirty="0" err="1"/>
              <a:t>ook</a:t>
            </a:r>
            <a:r>
              <a:rPr lang="en-GB" dirty="0"/>
              <a:t> another 15 years before somebody could find a way to manufacture it in a cost effective way.</a:t>
            </a:r>
          </a:p>
          <a:p>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14</a:t>
            </a:fld>
            <a:endParaRPr lang="en-GB"/>
          </a:p>
        </p:txBody>
      </p:sp>
    </p:spTree>
    <p:extLst>
      <p:ext uri="{BB962C8B-B14F-4D97-AF65-F5344CB8AC3E}">
        <p14:creationId xmlns:p14="http://schemas.microsoft.com/office/powerpoint/2010/main" val="1721435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Model 100 was the first production-model ergonomic keyboard in the United States which was based on a traditional letter layout.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Patented new manufacturing techniques had to be developed to facilitate the manufacturing process for a keyboard which lacked any significant flat surface! </a:t>
            </a:r>
          </a:p>
          <a:p>
            <a:endParaRPr lang="en-ZA"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Kinesis has pioneered other products, including the first general purpose foot switches supplementing keyboard input,</a:t>
            </a:r>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15</a:t>
            </a:fld>
            <a:endParaRPr lang="en-GB"/>
          </a:p>
        </p:txBody>
      </p:sp>
    </p:spTree>
    <p:extLst>
      <p:ext uri="{BB962C8B-B14F-4D97-AF65-F5344CB8AC3E}">
        <p14:creationId xmlns:p14="http://schemas.microsoft.com/office/powerpoint/2010/main" val="4106683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20 years later – Keyboards must be exciting right?</a:t>
            </a:r>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16</a:t>
            </a:fld>
            <a:endParaRPr lang="en-GB"/>
          </a:p>
        </p:txBody>
      </p:sp>
    </p:spTree>
    <p:extLst>
      <p:ext uri="{BB962C8B-B14F-4D97-AF65-F5344CB8AC3E}">
        <p14:creationId xmlns:p14="http://schemas.microsoft.com/office/powerpoint/2010/main" val="2027164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If you work for a corporate, it’s probably one of these</a:t>
            </a:r>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17</a:t>
            </a:fld>
            <a:endParaRPr lang="en-GB"/>
          </a:p>
        </p:txBody>
      </p:sp>
    </p:spTree>
    <p:extLst>
      <p:ext uri="{BB962C8B-B14F-4D97-AF65-F5344CB8AC3E}">
        <p14:creationId xmlns:p14="http://schemas.microsoft.com/office/powerpoint/2010/main" val="3443997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If you’re lucky, maybe something like this.</a:t>
            </a:r>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18</a:t>
            </a:fld>
            <a:endParaRPr lang="en-GB"/>
          </a:p>
        </p:txBody>
      </p:sp>
    </p:spTree>
    <p:extLst>
      <p:ext uri="{BB962C8B-B14F-4D97-AF65-F5344CB8AC3E}">
        <p14:creationId xmlns:p14="http://schemas.microsoft.com/office/powerpoint/2010/main" val="2695343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Or if you bought your own, probably one of these?</a:t>
            </a:r>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19</a:t>
            </a:fld>
            <a:endParaRPr lang="en-GB"/>
          </a:p>
        </p:txBody>
      </p:sp>
    </p:spTree>
    <p:extLst>
      <p:ext uri="{BB962C8B-B14F-4D97-AF65-F5344CB8AC3E}">
        <p14:creationId xmlns:p14="http://schemas.microsoft.com/office/powerpoint/2010/main" val="3469018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resembled "a cross between a piano and a kitchen table"</a:t>
            </a:r>
            <a:r>
              <a:rPr lang="en-GB" dirty="0"/>
              <a:t> </a:t>
            </a:r>
          </a:p>
          <a:p>
            <a:endParaRPr lang="en-ZA" dirty="0"/>
          </a:p>
          <a:p>
            <a:r>
              <a:rPr lang="en-ZA" dirty="0"/>
              <a:t>O</a:t>
            </a:r>
            <a:r>
              <a:rPr lang="en-GB" dirty="0" err="1"/>
              <a:t>nly</a:t>
            </a:r>
            <a:r>
              <a:rPr lang="en-GB" dirty="0"/>
              <a:t> 15 units produced before they ran out of money.</a:t>
            </a:r>
          </a:p>
        </p:txBody>
      </p:sp>
      <p:sp>
        <p:nvSpPr>
          <p:cNvPr id="4" name="Slide Number Placeholder 3"/>
          <p:cNvSpPr>
            <a:spLocks noGrp="1"/>
          </p:cNvSpPr>
          <p:nvPr>
            <p:ph type="sldNum" sz="quarter" idx="10"/>
          </p:nvPr>
        </p:nvSpPr>
        <p:spPr/>
        <p:txBody>
          <a:bodyPr/>
          <a:lstStyle/>
          <a:p>
            <a:fld id="{E3686384-C70F-4FAA-879E-38A10AD993F3}" type="slidenum">
              <a:rPr lang="en-GB" smtClean="0"/>
              <a:t>2</a:t>
            </a:fld>
            <a:endParaRPr lang="en-GB"/>
          </a:p>
        </p:txBody>
      </p:sp>
    </p:spTree>
    <p:extLst>
      <p:ext uri="{BB962C8B-B14F-4D97-AF65-F5344CB8AC3E}">
        <p14:creationId xmlns:p14="http://schemas.microsoft.com/office/powerpoint/2010/main" val="40220357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Before we look at some better alternatives, it feels like a good time to consider why this is  important.</a:t>
            </a:r>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20</a:t>
            </a:fld>
            <a:endParaRPr lang="en-GB"/>
          </a:p>
        </p:txBody>
      </p:sp>
    </p:spTree>
    <p:extLst>
      <p:ext uri="{BB962C8B-B14F-4D97-AF65-F5344CB8AC3E}">
        <p14:creationId xmlns:p14="http://schemas.microsoft.com/office/powerpoint/2010/main" val="2378430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It primarily consists of micro-injuries of forearm tissue</a:t>
            </a:r>
          </a:p>
          <a:p>
            <a:endParaRPr lang="en-ZA"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an accurate diagnosis is difficult, because sufferers are often affected by more than one disease and those micro-injuries cannot be detected with imaging techniques such as X-rays or MRI scans.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 addition, the individual problems are often not very pronounced, but jointly cause the pain. </a:t>
            </a:r>
          </a:p>
          <a:p>
            <a:endParaRPr lang="en-Z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"Occupational Safety and Health Administration" (OSHA) (which is an agency of the United States Department of </a:t>
            </a:r>
            <a:r>
              <a:rPr lang="en-GB" dirty="0" err="1"/>
              <a:t>Labor</a:t>
            </a:r>
            <a:r>
              <a:rPr lang="en-GB" dirty="0"/>
              <a:t>) already stated in 1996 that "One in every three workers' compensation dollars pays for RSIs.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all, insurers awarded an estimated 2.73 million workers' compensation claims for RSIs in 1993, costing employers more than $20 billion. Indirect costs is estimated at $100 billion.</a:t>
            </a:r>
          </a:p>
          <a:p>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21</a:t>
            </a:fld>
            <a:endParaRPr lang="en-GB"/>
          </a:p>
        </p:txBody>
      </p:sp>
    </p:spTree>
    <p:extLst>
      <p:ext uri="{BB962C8B-B14F-4D97-AF65-F5344CB8AC3E}">
        <p14:creationId xmlns:p14="http://schemas.microsoft.com/office/powerpoint/2010/main" val="3931736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We often think it is something that plagues office workers</a:t>
            </a:r>
          </a:p>
          <a:p>
            <a:endParaRPr lang="en-ZA" dirty="0"/>
          </a:p>
          <a:p>
            <a:r>
              <a:rPr lang="en-ZA" dirty="0"/>
              <a:t>Actually documented in medical literature in the 1700’s in industrial workers</a:t>
            </a:r>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22</a:t>
            </a:fld>
            <a:endParaRPr lang="en-GB"/>
          </a:p>
        </p:txBody>
      </p:sp>
    </p:spTree>
    <p:extLst>
      <p:ext uri="{BB962C8B-B14F-4D97-AF65-F5344CB8AC3E}">
        <p14:creationId xmlns:p14="http://schemas.microsoft.com/office/powerpoint/2010/main" val="2641829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Ulnar deviation occurs when your wrist is bent outward in the direction of your little finger.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On traditional keyboards the span of your shoulders exceeds the contiguous width of the home row of keys. In order to position your hands over the home row it is necessary to bring your hands together in front of your body with your wrists deviated.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This constricts the blood flow through your wrist and also requires sustained muscle tension which further reduces blood flow to the muscles.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median nerve runs through the carpal tunnel in your wrist, ulnar deviation reduces the size of the carpal tunnel and pressure on this nerve.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Ulnar deviation is among the most common and potentially damaging keyboard postures.</a:t>
            </a:r>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23</a:t>
            </a:fld>
            <a:endParaRPr lang="en-GB"/>
          </a:p>
        </p:txBody>
      </p:sp>
    </p:spTree>
    <p:extLst>
      <p:ext uri="{BB962C8B-B14F-4D97-AF65-F5344CB8AC3E}">
        <p14:creationId xmlns:p14="http://schemas.microsoft.com/office/powerpoint/2010/main" val="201429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You can avoid ulnar deviation in either of two ways: </a:t>
            </a:r>
          </a:p>
          <a:p>
            <a:endParaRPr lang="en-GB" sz="1200" b="0" i="0" kern="1200" dirty="0">
              <a:solidFill>
                <a:schemeClr val="tx1"/>
              </a:solidFill>
              <a:effectLst/>
              <a:latin typeface="+mn-lt"/>
              <a:ea typeface="+mn-ea"/>
              <a:cs typeface="+mn-cs"/>
            </a:endParaRPr>
          </a:p>
          <a:p>
            <a:pPr marL="228600" indent="-228600">
              <a:buAutoNum type="arabicParenBoth"/>
            </a:pPr>
            <a:r>
              <a:rPr lang="en-GB" sz="1200" b="0" i="0" kern="1200" dirty="0">
                <a:solidFill>
                  <a:schemeClr val="tx1"/>
                </a:solidFill>
                <a:effectLst/>
                <a:latin typeface="+mn-lt"/>
                <a:ea typeface="+mn-ea"/>
                <a:cs typeface="+mn-cs"/>
              </a:rPr>
              <a:t>Angled halves greatly reducing ulnar deviation by placing your wrists in a more neutral position; </a:t>
            </a:r>
          </a:p>
          <a:p>
            <a:pPr marL="228600" indent="-228600">
              <a:buAutoNum type="arabicParenBoth"/>
            </a:pPr>
            <a:r>
              <a:rPr lang="en-GB" sz="1200" b="0" i="0" kern="1200" dirty="0">
                <a:solidFill>
                  <a:schemeClr val="tx1"/>
                </a:solidFill>
                <a:effectLst/>
                <a:latin typeface="+mn-lt"/>
                <a:ea typeface="+mn-ea"/>
                <a:cs typeface="+mn-cs"/>
              </a:rPr>
              <a:t>Complete separation – by separating the two halves of a keyboard you can </a:t>
            </a:r>
            <a:r>
              <a:rPr lang="en-GB" sz="1200" b="0" i="0" kern="1200" dirty="0" err="1">
                <a:solidFill>
                  <a:schemeClr val="tx1"/>
                </a:solidFill>
                <a:effectLst/>
                <a:latin typeface="+mn-lt"/>
                <a:ea typeface="+mn-ea"/>
                <a:cs typeface="+mn-cs"/>
              </a:rPr>
              <a:t>accomodate</a:t>
            </a:r>
            <a:r>
              <a:rPr lang="en-GB" sz="1200" b="0" i="0" kern="1200" dirty="0">
                <a:solidFill>
                  <a:schemeClr val="tx1"/>
                </a:solidFill>
                <a:effectLst/>
                <a:latin typeface="+mn-lt"/>
                <a:ea typeface="+mn-ea"/>
                <a:cs typeface="+mn-cs"/>
              </a:rPr>
              <a:t> a wide-range of shoulder widths while at the same time promoting neutral wrist posture.</a:t>
            </a:r>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24</a:t>
            </a:fld>
            <a:endParaRPr lang="en-GB"/>
          </a:p>
        </p:txBody>
      </p:sp>
    </p:spTree>
    <p:extLst>
      <p:ext uri="{BB962C8B-B14F-4D97-AF65-F5344CB8AC3E}">
        <p14:creationId xmlns:p14="http://schemas.microsoft.com/office/powerpoint/2010/main" val="1526033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With wrist extension, your wrists are bent up and back such that the fingers are higher than the wrist joint.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This greatly reduces blood circulation through the wrist and hand and can quickly cause pain, fatigue and numbness.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Most traditional including many ergonomic keyboards have a positive 10 degree slope from front to back that promote wrist extension. </a:t>
            </a:r>
          </a:p>
        </p:txBody>
      </p:sp>
      <p:sp>
        <p:nvSpPr>
          <p:cNvPr id="4" name="Slide Number Placeholder 3"/>
          <p:cNvSpPr>
            <a:spLocks noGrp="1"/>
          </p:cNvSpPr>
          <p:nvPr>
            <p:ph type="sldNum" sz="quarter" idx="10"/>
          </p:nvPr>
        </p:nvSpPr>
        <p:spPr/>
        <p:txBody>
          <a:bodyPr/>
          <a:lstStyle/>
          <a:p>
            <a:fld id="{E3686384-C70F-4FAA-879E-38A10AD993F3}" type="slidenum">
              <a:rPr lang="en-GB" smtClean="0"/>
              <a:t>25</a:t>
            </a:fld>
            <a:endParaRPr lang="en-GB"/>
          </a:p>
        </p:txBody>
      </p:sp>
    </p:spTree>
    <p:extLst>
      <p:ext uri="{BB962C8B-B14F-4D97-AF65-F5344CB8AC3E}">
        <p14:creationId xmlns:p14="http://schemas.microsoft.com/office/powerpoint/2010/main" val="2363991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kern="1200" dirty="0">
                <a:solidFill>
                  <a:schemeClr val="tx1"/>
                </a:solidFill>
                <a:effectLst/>
                <a:latin typeface="+mn-lt"/>
                <a:ea typeface="+mn-ea"/>
                <a:cs typeface="+mn-cs"/>
              </a:rPr>
              <a:t>In order to reduce/eliminate wrist extension your keyboard should have a zero degree slope from front to back. </a:t>
            </a:r>
          </a:p>
          <a:p>
            <a:pPr rtl="0"/>
            <a:endParaRPr lang="en-GB" sz="1200" b="0" i="0" kern="1200" dirty="0">
              <a:solidFill>
                <a:schemeClr val="tx1"/>
              </a:solidFill>
              <a:effectLst/>
              <a:latin typeface="+mn-lt"/>
              <a:ea typeface="+mn-ea"/>
              <a:cs typeface="+mn-cs"/>
            </a:endParaRPr>
          </a:p>
          <a:p>
            <a:pPr rtl="0"/>
            <a:r>
              <a:rPr lang="en-GB" sz="1200" b="0" i="0" kern="1200" dirty="0">
                <a:solidFill>
                  <a:schemeClr val="tx1"/>
                </a:solidFill>
                <a:effectLst/>
                <a:latin typeface="+mn-lt"/>
                <a:ea typeface="+mn-ea"/>
                <a:cs typeface="+mn-cs"/>
              </a:rPr>
              <a:t>Additionally, padded palm supports can help to position your wrist in a completely neutral position – at the same elevation as your forearm and hand. </a:t>
            </a:r>
            <a:br>
              <a:rPr lang="en-GB" dirty="0"/>
            </a:br>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26</a:t>
            </a:fld>
            <a:endParaRPr lang="en-GB"/>
          </a:p>
        </p:txBody>
      </p:sp>
    </p:spTree>
    <p:extLst>
      <p:ext uri="{BB962C8B-B14F-4D97-AF65-F5344CB8AC3E}">
        <p14:creationId xmlns:p14="http://schemas.microsoft.com/office/powerpoint/2010/main" val="1159558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3686384-C70F-4FAA-879E-38A10AD993F3}" type="slidenum">
              <a:rPr lang="en-GB" smtClean="0"/>
              <a:t>27</a:t>
            </a:fld>
            <a:endParaRPr lang="en-GB"/>
          </a:p>
        </p:txBody>
      </p:sp>
    </p:spTree>
    <p:extLst>
      <p:ext uri="{BB962C8B-B14F-4D97-AF65-F5344CB8AC3E}">
        <p14:creationId xmlns:p14="http://schemas.microsoft.com/office/powerpoint/2010/main" val="3905346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Pronation in the forearm and wrist occur in a typing position as the palms of your hand are turned face down and is parallel with the flat surface of the desk or floor.</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majority of this turning involves the rotation of both forearm bones (the ulna and radius).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Sustained pronation increases pressure on the forearm muscles and surrounding tissues and reduces blood circulation which can lead to fatigue and injury.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Research demonstrates that a moderate elevation of the thumb side of the hand dramatically reduces this type of stress.</a:t>
            </a:r>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28</a:t>
            </a:fld>
            <a:endParaRPr lang="en-GB"/>
          </a:p>
        </p:txBody>
      </p:sp>
    </p:spTree>
    <p:extLst>
      <p:ext uri="{BB962C8B-B14F-4D97-AF65-F5344CB8AC3E}">
        <p14:creationId xmlns:p14="http://schemas.microsoft.com/office/powerpoint/2010/main" val="363107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Unlike traditional flat keyboards that force your forearms and wrists into pronation, split keyboards can have accessories that provide variable and reproducible tent settings to greatly reduce pronation.</a:t>
            </a:r>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29</a:t>
            </a:fld>
            <a:endParaRPr lang="en-GB"/>
          </a:p>
        </p:txBody>
      </p:sp>
    </p:spTree>
    <p:extLst>
      <p:ext uri="{BB962C8B-B14F-4D97-AF65-F5344CB8AC3E}">
        <p14:creationId xmlns:p14="http://schemas.microsoft.com/office/powerpoint/2010/main" val="2405486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Combination of unusual design and ergonomic innovations.</a:t>
            </a:r>
          </a:p>
          <a:p>
            <a:endParaRPr lang="en-ZA" dirty="0"/>
          </a:p>
          <a:p>
            <a:r>
              <a:rPr lang="en-ZA" dirty="0"/>
              <a:t>52 keys on a brass hemisphere</a:t>
            </a:r>
          </a:p>
          <a:p>
            <a:endParaRPr lang="en-ZA" dirty="0"/>
          </a:p>
          <a:p>
            <a:r>
              <a:rPr lang="en-ZA" dirty="0"/>
              <a:t>Letters placed for quickest writing speeds</a:t>
            </a:r>
          </a:p>
          <a:p>
            <a:endParaRPr lang="en-ZA" dirty="0"/>
          </a:p>
          <a:p>
            <a:r>
              <a:rPr lang="en-ZA" dirty="0"/>
              <a:t>Superior to other typewriters of the time, but was never really successful</a:t>
            </a:r>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3</a:t>
            </a:fld>
            <a:endParaRPr lang="en-GB"/>
          </a:p>
        </p:txBody>
      </p:sp>
    </p:spTree>
    <p:extLst>
      <p:ext uri="{BB962C8B-B14F-4D97-AF65-F5344CB8AC3E}">
        <p14:creationId xmlns:p14="http://schemas.microsoft.com/office/powerpoint/2010/main" val="19784766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Most traditional and many ergonomic keyboards have an integrated numeric 10-key which increases the overall length of the keyboard.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This can force the user to over extend both their forearm and shoulder while reaching for the mouse which can lead to neck, shoulder and forearm strain.</a:t>
            </a:r>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30</a:t>
            </a:fld>
            <a:endParaRPr lang="en-GB"/>
          </a:p>
        </p:txBody>
      </p:sp>
    </p:spTree>
    <p:extLst>
      <p:ext uri="{BB962C8B-B14F-4D97-AF65-F5344CB8AC3E}">
        <p14:creationId xmlns:p14="http://schemas.microsoft.com/office/powerpoint/2010/main" val="8165114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Smaller keyboards also addresses this problem by embedding the numeric keypad in one of the keyboard halves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This allows close placement of any pointing device, thereby, reducing over-reach issues.</a:t>
            </a:r>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31</a:t>
            </a:fld>
            <a:endParaRPr lang="en-GB"/>
          </a:p>
        </p:txBody>
      </p:sp>
    </p:spTree>
    <p:extLst>
      <p:ext uri="{BB962C8B-B14F-4D97-AF65-F5344CB8AC3E}">
        <p14:creationId xmlns:p14="http://schemas.microsoft.com/office/powerpoint/2010/main" val="1176815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Another solution for over reaching is to use a trackball between the two halves of a split keyboard. </a:t>
            </a:r>
          </a:p>
          <a:p>
            <a:endParaRPr lang="en-ZA" dirty="0"/>
          </a:p>
          <a:p>
            <a:r>
              <a:rPr lang="en-ZA" dirty="0"/>
              <a:t>This has the added benefit of putting your pointing device in reach of both hands so you can alternate hands to give your dominant hand a break.</a:t>
            </a:r>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32</a:t>
            </a:fld>
            <a:endParaRPr lang="en-GB"/>
          </a:p>
        </p:txBody>
      </p:sp>
    </p:spTree>
    <p:extLst>
      <p:ext uri="{BB962C8B-B14F-4D97-AF65-F5344CB8AC3E}">
        <p14:creationId xmlns:p14="http://schemas.microsoft.com/office/powerpoint/2010/main" val="40321073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I find mechanical keys easier to type on. </a:t>
            </a:r>
          </a:p>
          <a:p>
            <a:endParaRPr lang="en-ZA" dirty="0"/>
          </a:p>
          <a:p>
            <a:r>
              <a:rPr lang="en-ZA" dirty="0"/>
              <a:t>Lots of anecdotal evidence, but no real proof that it improves RSI.</a:t>
            </a:r>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33</a:t>
            </a:fld>
            <a:endParaRPr lang="en-GB"/>
          </a:p>
        </p:txBody>
      </p:sp>
    </p:spTree>
    <p:extLst>
      <p:ext uri="{BB962C8B-B14F-4D97-AF65-F5344CB8AC3E}">
        <p14:creationId xmlns:p14="http://schemas.microsoft.com/office/powerpoint/2010/main" val="32281644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3686384-C70F-4FAA-879E-38A10AD993F3}" type="slidenum">
              <a:rPr lang="en-GB" smtClean="0"/>
              <a:t>34</a:t>
            </a:fld>
            <a:endParaRPr lang="en-GB"/>
          </a:p>
        </p:txBody>
      </p:sp>
    </p:spTree>
    <p:extLst>
      <p:ext uri="{BB962C8B-B14F-4D97-AF65-F5344CB8AC3E}">
        <p14:creationId xmlns:p14="http://schemas.microsoft.com/office/powerpoint/2010/main" val="13493361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3686384-C70F-4FAA-879E-38A10AD993F3}" type="slidenum">
              <a:rPr lang="en-GB" smtClean="0"/>
              <a:t>35</a:t>
            </a:fld>
            <a:endParaRPr lang="en-GB"/>
          </a:p>
        </p:txBody>
      </p:sp>
    </p:spTree>
    <p:extLst>
      <p:ext uri="{BB962C8B-B14F-4D97-AF65-F5344CB8AC3E}">
        <p14:creationId xmlns:p14="http://schemas.microsoft.com/office/powerpoint/2010/main" val="2085180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Let’s look at some commercial options</a:t>
            </a:r>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36</a:t>
            </a:fld>
            <a:endParaRPr lang="en-GB"/>
          </a:p>
        </p:txBody>
      </p:sp>
    </p:spTree>
    <p:extLst>
      <p:ext uri="{BB962C8B-B14F-4D97-AF65-F5344CB8AC3E}">
        <p14:creationId xmlns:p14="http://schemas.microsoft.com/office/powerpoint/2010/main" val="3806552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Cheap Chinese knockoff switches – will fail in a year or two</a:t>
            </a:r>
          </a:p>
          <a:p>
            <a:endParaRPr lang="en-ZA" dirty="0"/>
          </a:p>
          <a:p>
            <a:r>
              <a:rPr lang="en-ZA" dirty="0"/>
              <a:t>Might be a good option if you are unsure about mechanical keys</a:t>
            </a:r>
          </a:p>
          <a:p>
            <a:endParaRPr lang="en-ZA" dirty="0"/>
          </a:p>
          <a:p>
            <a:r>
              <a:rPr lang="en-ZA" dirty="0"/>
              <a:t>Cost about $60</a:t>
            </a:r>
          </a:p>
          <a:p>
            <a:endParaRPr lang="en-ZA" dirty="0"/>
          </a:p>
          <a:p>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37</a:t>
            </a:fld>
            <a:endParaRPr lang="en-GB"/>
          </a:p>
        </p:txBody>
      </p:sp>
    </p:spTree>
    <p:extLst>
      <p:ext uri="{BB962C8B-B14F-4D97-AF65-F5344CB8AC3E}">
        <p14:creationId xmlns:p14="http://schemas.microsoft.com/office/powerpoint/2010/main" val="29445055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Very popular among everybody that tries it</a:t>
            </a:r>
          </a:p>
          <a:p>
            <a:endParaRPr lang="en-ZA" dirty="0"/>
          </a:p>
          <a:p>
            <a:r>
              <a:rPr lang="en-ZA" dirty="0"/>
              <a:t>Very configurable, Can choose switch </a:t>
            </a:r>
            <a:r>
              <a:rPr lang="en-ZA" dirty="0" err="1"/>
              <a:t>colors</a:t>
            </a:r>
            <a:endParaRPr lang="en-ZA" dirty="0"/>
          </a:p>
          <a:p>
            <a:endParaRPr lang="en-ZA" dirty="0"/>
          </a:p>
          <a:p>
            <a:r>
              <a:rPr lang="en-ZA" dirty="0"/>
              <a:t>87 and 104 key versions</a:t>
            </a:r>
          </a:p>
          <a:p>
            <a:endParaRPr lang="en-ZA" dirty="0"/>
          </a:p>
          <a:p>
            <a:r>
              <a:rPr lang="en-ZA" dirty="0"/>
              <a:t>Ranges from $140 to $165 depending on switches</a:t>
            </a:r>
          </a:p>
          <a:p>
            <a:endParaRPr lang="en-ZA" dirty="0"/>
          </a:p>
          <a:p>
            <a:r>
              <a:rPr lang="en-ZA" dirty="0"/>
              <a:t>Not ergonomic at all</a:t>
            </a:r>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38</a:t>
            </a:fld>
            <a:endParaRPr lang="en-GB"/>
          </a:p>
        </p:txBody>
      </p:sp>
    </p:spTree>
    <p:extLst>
      <p:ext uri="{BB962C8B-B14F-4D97-AF65-F5344CB8AC3E}">
        <p14:creationId xmlns:p14="http://schemas.microsoft.com/office/powerpoint/2010/main" val="22384467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Lifters can let you tent at 5, 10 and 15 degrees</a:t>
            </a:r>
          </a:p>
          <a:p>
            <a:endParaRPr lang="en-ZA" dirty="0"/>
          </a:p>
          <a:p>
            <a:r>
              <a:rPr lang="en-ZA" dirty="0"/>
              <a:t>Can be separated by up to about 22cm (version with up to 50cm available)</a:t>
            </a:r>
          </a:p>
          <a:p>
            <a:endParaRPr lang="en-ZA" dirty="0"/>
          </a:p>
          <a:p>
            <a:r>
              <a:rPr lang="en-ZA" dirty="0"/>
              <a:t>Includes padded palm rests</a:t>
            </a:r>
          </a:p>
          <a:p>
            <a:endParaRPr lang="en-ZA" dirty="0"/>
          </a:p>
          <a:p>
            <a:r>
              <a:rPr lang="en-ZA" dirty="0"/>
              <a:t>Lower force key switches – not mechanical. Coming sometime this year</a:t>
            </a:r>
          </a:p>
          <a:p>
            <a:endParaRPr lang="en-ZA" dirty="0"/>
          </a:p>
          <a:p>
            <a:r>
              <a:rPr lang="en-ZA" dirty="0"/>
              <a:t>Mostly happy customers if you look at the reviews</a:t>
            </a:r>
          </a:p>
          <a:p>
            <a:endParaRPr lang="en-ZA" dirty="0"/>
          </a:p>
          <a:p>
            <a:r>
              <a:rPr lang="en-ZA" dirty="0"/>
              <a:t>Cost about $135</a:t>
            </a:r>
          </a:p>
        </p:txBody>
      </p:sp>
      <p:sp>
        <p:nvSpPr>
          <p:cNvPr id="4" name="Slide Number Placeholder 3"/>
          <p:cNvSpPr>
            <a:spLocks noGrp="1"/>
          </p:cNvSpPr>
          <p:nvPr>
            <p:ph type="sldNum" sz="quarter" idx="10"/>
          </p:nvPr>
        </p:nvSpPr>
        <p:spPr/>
        <p:txBody>
          <a:bodyPr/>
          <a:lstStyle/>
          <a:p>
            <a:fld id="{E3686384-C70F-4FAA-879E-38A10AD993F3}" type="slidenum">
              <a:rPr lang="en-GB" smtClean="0"/>
              <a:t>39</a:t>
            </a:fld>
            <a:endParaRPr lang="en-GB"/>
          </a:p>
        </p:txBody>
      </p:sp>
    </p:spTree>
    <p:extLst>
      <p:ext uri="{BB962C8B-B14F-4D97-AF65-F5344CB8AC3E}">
        <p14:creationId xmlns:p14="http://schemas.microsoft.com/office/powerpoint/2010/main" val="2916310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first commercially successful </a:t>
            </a:r>
            <a:r>
              <a:rPr lang="en-GB" sz="1200" b="0" i="0" u="none" strike="noStrike" kern="1200" dirty="0">
                <a:solidFill>
                  <a:schemeClr val="tx1"/>
                </a:solidFill>
                <a:effectLst/>
                <a:latin typeface="+mn-lt"/>
                <a:ea typeface="+mn-ea"/>
                <a:cs typeface="+mn-cs"/>
                <a:hlinkClick r:id="rId3" tooltip="Typewriter"/>
              </a:rPr>
              <a:t>typewriter</a:t>
            </a:r>
            <a:endParaRPr lang="en-GB" sz="1200" b="0" i="0" u="none" strike="noStrike" kern="1200" dirty="0">
              <a:solidFill>
                <a:schemeClr val="tx1"/>
              </a:solidFill>
              <a:effectLst/>
              <a:latin typeface="+mn-lt"/>
              <a:ea typeface="+mn-ea"/>
              <a:cs typeface="+mn-cs"/>
            </a:endParaRPr>
          </a:p>
          <a:p>
            <a:endParaRPr lang="en-ZA" sz="1200" b="0" i="0" u="none" strike="noStrike"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After several short-lived attempts to manufacture the device, the machine was acquired by </a:t>
            </a:r>
            <a:r>
              <a:rPr lang="en-GB" sz="1200" b="0" i="0" u="none" strike="noStrike" kern="1200" dirty="0">
                <a:solidFill>
                  <a:schemeClr val="tx1"/>
                </a:solidFill>
                <a:effectLst/>
                <a:latin typeface="+mn-lt"/>
                <a:ea typeface="+mn-ea"/>
                <a:cs typeface="+mn-cs"/>
                <a:hlinkClick r:id="rId4" tooltip="E. Remington and Sons"/>
              </a:rPr>
              <a:t>E. Remington and Sons</a:t>
            </a:r>
            <a:r>
              <a:rPr lang="en-GB" sz="1200" b="0" i="0" kern="1200" dirty="0">
                <a:solidFill>
                  <a:schemeClr val="tx1"/>
                </a:solidFill>
                <a:effectLst/>
                <a:latin typeface="+mn-lt"/>
                <a:ea typeface="+mn-ea"/>
                <a:cs typeface="+mn-cs"/>
              </a:rPr>
              <a:t> in early 1873.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During its development, the typewriter evolved from a crude curiosity into a practical device, the basic form of which became the industry standard.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This introduced a four-rowed </a:t>
            </a:r>
            <a:r>
              <a:rPr lang="en-GB" sz="1200" b="0" i="0" u="none" strike="noStrike" kern="1200" dirty="0">
                <a:solidFill>
                  <a:schemeClr val="tx1"/>
                </a:solidFill>
                <a:effectLst/>
                <a:latin typeface="+mn-lt"/>
                <a:ea typeface="+mn-ea"/>
                <a:cs typeface="+mn-cs"/>
                <a:hlinkClick r:id="rId5" tooltip="QWERTY"/>
              </a:rPr>
              <a:t>QWERTY</a:t>
            </a:r>
            <a:r>
              <a:rPr lang="en-GB" sz="1200" b="0" i="0" kern="1200" dirty="0">
                <a:solidFill>
                  <a:schemeClr val="tx1"/>
                </a:solidFill>
                <a:effectLst/>
                <a:latin typeface="+mn-lt"/>
                <a:ea typeface="+mn-ea"/>
                <a:cs typeface="+mn-cs"/>
              </a:rPr>
              <a:t> keyboard. Several design deficiencies remained, however. The Sholes and Glidden could print </a:t>
            </a:r>
            <a:r>
              <a:rPr lang="en-GB" sz="1200" b="0" i="0" u="none" strike="noStrike" kern="1200" dirty="0">
                <a:solidFill>
                  <a:schemeClr val="tx1"/>
                </a:solidFill>
                <a:effectLst/>
                <a:latin typeface="+mn-lt"/>
                <a:ea typeface="+mn-ea"/>
                <a:cs typeface="+mn-cs"/>
                <a:hlinkClick r:id="rId6" tooltip="All caps"/>
              </a:rPr>
              <a:t>only upper-case</a:t>
            </a:r>
            <a:r>
              <a:rPr lang="en-GB" sz="1200" b="0" i="0" kern="1200" dirty="0">
                <a:solidFill>
                  <a:schemeClr val="tx1"/>
                </a:solidFill>
                <a:effectLst/>
                <a:latin typeface="+mn-lt"/>
                <a:ea typeface="+mn-ea"/>
                <a:cs typeface="+mn-cs"/>
              </a:rPr>
              <a:t> letters and was a "blind writer", meaning the typist could not see what was being written as it was entered.</a:t>
            </a:r>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4</a:t>
            </a:fld>
            <a:endParaRPr lang="en-GB"/>
          </a:p>
        </p:txBody>
      </p:sp>
    </p:spTree>
    <p:extLst>
      <p:ext uri="{BB962C8B-B14F-4D97-AF65-F5344CB8AC3E}">
        <p14:creationId xmlns:p14="http://schemas.microsoft.com/office/powerpoint/2010/main" val="6221208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Cherry MX Brown switches</a:t>
            </a:r>
          </a:p>
          <a:p>
            <a:endParaRPr lang="en-ZA" dirty="0"/>
          </a:p>
          <a:p>
            <a:r>
              <a:rPr lang="en-ZA" dirty="0"/>
              <a:t>Very good reviews, but a sizable investment</a:t>
            </a:r>
          </a:p>
          <a:p>
            <a:endParaRPr lang="en-ZA" dirty="0"/>
          </a:p>
          <a:p>
            <a:r>
              <a:rPr lang="en-ZA" dirty="0"/>
              <a:t>Cost about $320</a:t>
            </a:r>
          </a:p>
          <a:p>
            <a:endParaRPr lang="en-ZA" dirty="0"/>
          </a:p>
          <a:p>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40</a:t>
            </a:fld>
            <a:endParaRPr lang="en-GB"/>
          </a:p>
        </p:txBody>
      </p:sp>
    </p:spTree>
    <p:extLst>
      <p:ext uri="{BB962C8B-B14F-4D97-AF65-F5344CB8AC3E}">
        <p14:creationId xmlns:p14="http://schemas.microsoft.com/office/powerpoint/2010/main" val="15110139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41</a:t>
            </a:fld>
            <a:endParaRPr lang="en-GB"/>
          </a:p>
        </p:txBody>
      </p:sp>
    </p:spTree>
    <p:extLst>
      <p:ext uri="{BB962C8B-B14F-4D97-AF65-F5344CB8AC3E}">
        <p14:creationId xmlns:p14="http://schemas.microsoft.com/office/powerpoint/2010/main" val="23004147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42</a:t>
            </a:fld>
            <a:endParaRPr lang="en-GB"/>
          </a:p>
        </p:txBody>
      </p:sp>
    </p:spTree>
    <p:extLst>
      <p:ext uri="{BB962C8B-B14F-4D97-AF65-F5344CB8AC3E}">
        <p14:creationId xmlns:p14="http://schemas.microsoft.com/office/powerpoint/2010/main" val="29507974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Split keyboard, mechanical switches and columns not staggered.  Originally with 3D printed case, but now has much cheaper laser cut case.</a:t>
            </a:r>
          </a:p>
          <a:p>
            <a:endParaRPr lang="en-ZA" dirty="0"/>
          </a:p>
          <a:p>
            <a:r>
              <a:rPr lang="en-ZA" dirty="0"/>
              <a:t>Also has thumb clusters – most people find them uncomfortable. No tenting on original version.</a:t>
            </a:r>
          </a:p>
          <a:p>
            <a:endParaRPr lang="en-ZA" dirty="0"/>
          </a:p>
          <a:p>
            <a:r>
              <a:rPr lang="en-ZA" dirty="0"/>
              <a:t>$199 for kit from massdrop.com</a:t>
            </a:r>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43</a:t>
            </a:fld>
            <a:endParaRPr lang="en-GB"/>
          </a:p>
        </p:txBody>
      </p:sp>
    </p:spTree>
    <p:extLst>
      <p:ext uri="{BB962C8B-B14F-4D97-AF65-F5344CB8AC3E}">
        <p14:creationId xmlns:p14="http://schemas.microsoft.com/office/powerpoint/2010/main" val="38304274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Fully assembled version with adjustable legs to change tilt / tent</a:t>
            </a:r>
          </a:p>
          <a:p>
            <a:endParaRPr lang="en-ZA" dirty="0"/>
          </a:p>
          <a:p>
            <a:r>
              <a:rPr lang="en-ZA" dirty="0"/>
              <a:t>Comes with palm rests</a:t>
            </a:r>
          </a:p>
          <a:p>
            <a:endParaRPr lang="en-ZA" dirty="0"/>
          </a:p>
          <a:p>
            <a:r>
              <a:rPr lang="en-ZA" dirty="0"/>
              <a:t>$295 for assembled version. </a:t>
            </a:r>
          </a:p>
          <a:p>
            <a:endParaRPr lang="en-ZA" dirty="0"/>
          </a:p>
          <a:p>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44</a:t>
            </a:fld>
            <a:endParaRPr lang="en-GB"/>
          </a:p>
        </p:txBody>
      </p:sp>
    </p:spTree>
    <p:extLst>
      <p:ext uri="{BB962C8B-B14F-4D97-AF65-F5344CB8AC3E}">
        <p14:creationId xmlns:p14="http://schemas.microsoft.com/office/powerpoint/2010/main" val="15417592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45</a:t>
            </a:fld>
            <a:endParaRPr lang="en-GB"/>
          </a:p>
        </p:txBody>
      </p:sp>
    </p:spTree>
    <p:extLst>
      <p:ext uri="{BB962C8B-B14F-4D97-AF65-F5344CB8AC3E}">
        <p14:creationId xmlns:p14="http://schemas.microsoft.com/office/powerpoint/2010/main" val="6451747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Dactyl is a parameterized, split-hand, concave, columnar, ergonomic keyboard.</a:t>
            </a:r>
          </a:p>
          <a:p>
            <a:endParaRPr lang="en-ZA" sz="1200" b="0" i="0" kern="1200" dirty="0">
              <a:solidFill>
                <a:schemeClr val="tx1"/>
              </a:solidFill>
              <a:effectLst/>
              <a:latin typeface="+mn-lt"/>
              <a:ea typeface="+mn-ea"/>
              <a:cs typeface="+mn-cs"/>
            </a:endParaRPr>
          </a:p>
          <a:p>
            <a:r>
              <a:rPr lang="en-ZA" sz="1200" b="0" i="0" kern="1200" dirty="0">
                <a:solidFill>
                  <a:schemeClr val="tx1"/>
                </a:solidFill>
                <a:effectLst/>
                <a:latin typeface="+mn-lt"/>
                <a:ea typeface="+mn-ea"/>
                <a:cs typeface="+mn-cs"/>
              </a:rPr>
              <a:t>C</a:t>
            </a:r>
            <a:r>
              <a:rPr lang="en-GB" sz="1200" b="0" i="0" kern="1200" dirty="0" err="1">
                <a:solidFill>
                  <a:schemeClr val="tx1"/>
                </a:solidFill>
                <a:effectLst/>
                <a:latin typeface="+mn-lt"/>
                <a:ea typeface="+mn-ea"/>
                <a:cs typeface="+mn-cs"/>
              </a:rPr>
              <a:t>ase</a:t>
            </a:r>
            <a:r>
              <a:rPr lang="en-GB" sz="1200" b="0" i="0" kern="1200" dirty="0">
                <a:solidFill>
                  <a:schemeClr val="tx1"/>
                </a:solidFill>
                <a:effectLst/>
                <a:latin typeface="+mn-lt"/>
                <a:ea typeface="+mn-ea"/>
                <a:cs typeface="+mn-cs"/>
              </a:rPr>
              <a:t> generated from Clojure script, so can be tweaked for your hands. Case pretty expensive to have printed and hard to print yourself.</a:t>
            </a:r>
          </a:p>
          <a:p>
            <a:endParaRPr lang="en-ZA" sz="1200" b="0" i="0" kern="1200" dirty="0">
              <a:solidFill>
                <a:schemeClr val="tx1"/>
              </a:solidFill>
              <a:effectLst/>
              <a:latin typeface="+mn-lt"/>
              <a:ea typeface="+mn-ea"/>
              <a:cs typeface="+mn-cs"/>
            </a:endParaRPr>
          </a:p>
          <a:p>
            <a:r>
              <a:rPr lang="en-ZA" sz="1200" b="0" i="0" kern="1200" dirty="0">
                <a:solidFill>
                  <a:schemeClr val="tx1"/>
                </a:solidFill>
                <a:effectLst/>
                <a:latin typeface="+mn-lt"/>
                <a:ea typeface="+mn-ea"/>
                <a:cs typeface="+mn-cs"/>
              </a:rPr>
              <a:t>N</a:t>
            </a:r>
            <a:r>
              <a:rPr lang="en-GB" sz="1200" b="0" i="0" kern="1200" dirty="0" err="1">
                <a:solidFill>
                  <a:schemeClr val="tx1"/>
                </a:solidFill>
                <a:effectLst/>
                <a:latin typeface="+mn-lt"/>
                <a:ea typeface="+mn-ea"/>
                <a:cs typeface="+mn-cs"/>
              </a:rPr>
              <a:t>ot</a:t>
            </a:r>
            <a:r>
              <a:rPr lang="en-GB" sz="1200" b="0" i="0" kern="1200" dirty="0">
                <a:solidFill>
                  <a:schemeClr val="tx1"/>
                </a:solidFill>
                <a:effectLst/>
                <a:latin typeface="+mn-lt"/>
                <a:ea typeface="+mn-ea"/>
                <a:cs typeface="+mn-cs"/>
              </a:rPr>
              <a:t> an easy keyboard to build…</a:t>
            </a:r>
          </a:p>
          <a:p>
            <a:endParaRPr lang="en-ZA" sz="1200" b="0" i="0" kern="1200" dirty="0">
              <a:solidFill>
                <a:schemeClr val="tx1"/>
              </a:solidFill>
              <a:effectLst/>
              <a:latin typeface="+mn-lt"/>
              <a:ea typeface="+mn-ea"/>
              <a:cs typeface="+mn-cs"/>
            </a:endParaRPr>
          </a:p>
          <a:p>
            <a:r>
              <a:rPr lang="en-ZA" dirty="0"/>
              <a:t>So I decided to build one.</a:t>
            </a:r>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46</a:t>
            </a:fld>
            <a:endParaRPr lang="en-GB"/>
          </a:p>
        </p:txBody>
      </p:sp>
    </p:spTree>
    <p:extLst>
      <p:ext uri="{BB962C8B-B14F-4D97-AF65-F5344CB8AC3E}">
        <p14:creationId xmlns:p14="http://schemas.microsoft.com/office/powerpoint/2010/main" val="41027475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Dactyl is a parameterized, split-hand, concave, columnar, ergonomic keyboard.</a:t>
            </a:r>
          </a:p>
          <a:p>
            <a:endParaRPr lang="en-ZA" sz="1200" b="0" i="0" kern="1200" dirty="0">
              <a:solidFill>
                <a:schemeClr val="tx1"/>
              </a:solidFill>
              <a:effectLst/>
              <a:latin typeface="+mn-lt"/>
              <a:ea typeface="+mn-ea"/>
              <a:cs typeface="+mn-cs"/>
            </a:endParaRPr>
          </a:p>
          <a:p>
            <a:r>
              <a:rPr lang="en-ZA" sz="1200" b="0" i="0" kern="1200" dirty="0">
                <a:solidFill>
                  <a:schemeClr val="tx1"/>
                </a:solidFill>
                <a:effectLst/>
                <a:latin typeface="+mn-lt"/>
                <a:ea typeface="+mn-ea"/>
                <a:cs typeface="+mn-cs"/>
              </a:rPr>
              <a:t>C</a:t>
            </a:r>
            <a:r>
              <a:rPr lang="en-GB" sz="1200" b="0" i="0" kern="1200" dirty="0" err="1">
                <a:solidFill>
                  <a:schemeClr val="tx1"/>
                </a:solidFill>
                <a:effectLst/>
                <a:latin typeface="+mn-lt"/>
                <a:ea typeface="+mn-ea"/>
                <a:cs typeface="+mn-cs"/>
              </a:rPr>
              <a:t>ase</a:t>
            </a:r>
            <a:r>
              <a:rPr lang="en-GB" sz="1200" b="0" i="0" kern="1200" dirty="0">
                <a:solidFill>
                  <a:schemeClr val="tx1"/>
                </a:solidFill>
                <a:effectLst/>
                <a:latin typeface="+mn-lt"/>
                <a:ea typeface="+mn-ea"/>
                <a:cs typeface="+mn-cs"/>
              </a:rPr>
              <a:t> generated from Clojure script, so can be tweaked for your hands. Case pretty expensive to have printed and hard to print yourself.</a:t>
            </a:r>
          </a:p>
          <a:p>
            <a:endParaRPr lang="en-ZA" sz="1200" b="0" i="0" kern="1200" dirty="0">
              <a:solidFill>
                <a:schemeClr val="tx1"/>
              </a:solidFill>
              <a:effectLst/>
              <a:latin typeface="+mn-lt"/>
              <a:ea typeface="+mn-ea"/>
              <a:cs typeface="+mn-cs"/>
            </a:endParaRPr>
          </a:p>
          <a:p>
            <a:r>
              <a:rPr lang="en-ZA" sz="1200" b="0" i="0" kern="1200" dirty="0">
                <a:solidFill>
                  <a:schemeClr val="tx1"/>
                </a:solidFill>
                <a:effectLst/>
                <a:latin typeface="+mn-lt"/>
                <a:ea typeface="+mn-ea"/>
                <a:cs typeface="+mn-cs"/>
              </a:rPr>
              <a:t>N</a:t>
            </a:r>
            <a:r>
              <a:rPr lang="en-GB" sz="1200" b="0" i="0" kern="1200" dirty="0" err="1">
                <a:solidFill>
                  <a:schemeClr val="tx1"/>
                </a:solidFill>
                <a:effectLst/>
                <a:latin typeface="+mn-lt"/>
                <a:ea typeface="+mn-ea"/>
                <a:cs typeface="+mn-cs"/>
              </a:rPr>
              <a:t>ot</a:t>
            </a:r>
            <a:r>
              <a:rPr lang="en-GB" sz="1200" b="0" i="0" kern="1200" dirty="0">
                <a:solidFill>
                  <a:schemeClr val="tx1"/>
                </a:solidFill>
                <a:effectLst/>
                <a:latin typeface="+mn-lt"/>
                <a:ea typeface="+mn-ea"/>
                <a:cs typeface="+mn-cs"/>
              </a:rPr>
              <a:t> an easy keyboard to build…</a:t>
            </a:r>
          </a:p>
          <a:p>
            <a:endParaRPr lang="en-ZA" sz="1200" b="0" i="0" kern="1200" dirty="0">
              <a:solidFill>
                <a:schemeClr val="tx1"/>
              </a:solidFill>
              <a:effectLst/>
              <a:latin typeface="+mn-lt"/>
              <a:ea typeface="+mn-ea"/>
              <a:cs typeface="+mn-cs"/>
            </a:endParaRPr>
          </a:p>
          <a:p>
            <a:r>
              <a:rPr lang="en-ZA" dirty="0"/>
              <a:t>So I decided to build one.</a:t>
            </a:r>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47</a:t>
            </a:fld>
            <a:endParaRPr lang="en-GB"/>
          </a:p>
        </p:txBody>
      </p:sp>
    </p:spTree>
    <p:extLst>
      <p:ext uri="{BB962C8B-B14F-4D97-AF65-F5344CB8AC3E}">
        <p14:creationId xmlns:p14="http://schemas.microsoft.com/office/powerpoint/2010/main" val="28135332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And countless hours.</a:t>
            </a:r>
          </a:p>
          <a:p>
            <a:endParaRPr lang="en-ZA" dirty="0"/>
          </a:p>
          <a:p>
            <a:r>
              <a:rPr lang="en-ZA" dirty="0"/>
              <a:t>PCB’s will add another several hundred, but will knock off some time.</a:t>
            </a:r>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48</a:t>
            </a:fld>
            <a:endParaRPr lang="en-GB"/>
          </a:p>
        </p:txBody>
      </p:sp>
    </p:spTree>
    <p:extLst>
      <p:ext uri="{BB962C8B-B14F-4D97-AF65-F5344CB8AC3E}">
        <p14:creationId xmlns:p14="http://schemas.microsoft.com/office/powerpoint/2010/main" val="10348767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Nearly always going to be more effort and cost to build your own.</a:t>
            </a:r>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49</a:t>
            </a:fld>
            <a:endParaRPr lang="en-GB"/>
          </a:p>
        </p:txBody>
      </p:sp>
    </p:spTree>
    <p:extLst>
      <p:ext uri="{BB962C8B-B14F-4D97-AF65-F5344CB8AC3E}">
        <p14:creationId xmlns:p14="http://schemas.microsoft.com/office/powerpoint/2010/main" val="3036566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first typewriter to be produced in great quantity.</a:t>
            </a:r>
          </a:p>
          <a:p>
            <a:endParaRPr lang="en-ZA"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It was first typewriter to have a shift key, giving two characters for each key.</a:t>
            </a:r>
          </a:p>
          <a:p>
            <a:endParaRPr lang="en-ZA"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It was only with the emergence of front-strike visible typewriters, the first being the Daugherty (1893) and most importantly the Underwood (1896), that the </a:t>
            </a:r>
            <a:r>
              <a:rPr lang="en-GB" sz="1200" b="0" i="0" kern="1200" dirty="0" err="1">
                <a:solidFill>
                  <a:schemeClr val="tx1"/>
                </a:solidFill>
                <a:effectLst/>
                <a:latin typeface="+mn-lt"/>
                <a:ea typeface="+mn-ea"/>
                <a:cs typeface="+mn-cs"/>
              </a:rPr>
              <a:t>understrike</a:t>
            </a:r>
            <a:r>
              <a:rPr lang="en-GB" sz="1200" b="0" i="0" kern="1200" dirty="0">
                <a:solidFill>
                  <a:schemeClr val="tx1"/>
                </a:solidFill>
                <a:effectLst/>
                <a:latin typeface="+mn-lt"/>
                <a:ea typeface="+mn-ea"/>
                <a:cs typeface="+mn-cs"/>
              </a:rPr>
              <a:t> machines would finally loose their market command and would cease to be manufactured shortly into the new century.</a:t>
            </a:r>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5</a:t>
            </a:fld>
            <a:endParaRPr lang="en-GB"/>
          </a:p>
        </p:txBody>
      </p:sp>
    </p:spTree>
    <p:extLst>
      <p:ext uri="{BB962C8B-B14F-4D97-AF65-F5344CB8AC3E}">
        <p14:creationId xmlns:p14="http://schemas.microsoft.com/office/powerpoint/2010/main" val="17112949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Many better options</a:t>
            </a:r>
          </a:p>
          <a:p>
            <a:endParaRPr lang="en-ZA" dirty="0"/>
          </a:p>
          <a:p>
            <a:r>
              <a:rPr lang="en-ZA" dirty="0"/>
              <a:t>Lots of keyboards that help us avoid some issues</a:t>
            </a:r>
          </a:p>
          <a:p>
            <a:endParaRPr lang="en-ZA" dirty="0"/>
          </a:p>
          <a:p>
            <a:r>
              <a:rPr lang="en-ZA" dirty="0"/>
              <a:t>Still hard to find keyboards that avoid wrist extension and pronation</a:t>
            </a:r>
          </a:p>
          <a:p>
            <a:endParaRPr lang="en-ZA" dirty="0"/>
          </a:p>
          <a:p>
            <a:r>
              <a:rPr lang="en-ZA" dirty="0"/>
              <a:t>Lots of keyboards that try to deal with radial and ulnar deviation, but unless split, they cater for the average person</a:t>
            </a:r>
            <a:endParaRPr lang="en-GB" dirty="0"/>
          </a:p>
          <a:p>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50</a:t>
            </a:fld>
            <a:endParaRPr lang="en-GB"/>
          </a:p>
        </p:txBody>
      </p:sp>
    </p:spTree>
    <p:extLst>
      <p:ext uri="{BB962C8B-B14F-4D97-AF65-F5344CB8AC3E}">
        <p14:creationId xmlns:p14="http://schemas.microsoft.com/office/powerpoint/2010/main" val="6742316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Most of you won’t build your own</a:t>
            </a:r>
          </a:p>
          <a:p>
            <a:endParaRPr lang="en-ZA" dirty="0"/>
          </a:p>
          <a:p>
            <a:r>
              <a:rPr lang="en-ZA" dirty="0"/>
              <a:t>A lot of you won’t even buy a better keyboard</a:t>
            </a:r>
          </a:p>
          <a:p>
            <a:endParaRPr lang="en-ZA" dirty="0"/>
          </a:p>
          <a:p>
            <a:pPr marL="0" marR="0" lvl="0" indent="0" algn="l" defTabSz="914400" rtl="0" eaLnBrk="1" fontAlgn="auto" latinLnBrk="0" hangingPunct="1">
              <a:lnSpc>
                <a:spcPct val="100000"/>
              </a:lnSpc>
              <a:spcBef>
                <a:spcPts val="0"/>
              </a:spcBef>
              <a:spcAft>
                <a:spcPts val="0"/>
              </a:spcAft>
              <a:buClrTx/>
              <a:buSzTx/>
              <a:buFontTx/>
              <a:buNone/>
              <a:tabLst/>
              <a:defRPr/>
            </a:pPr>
            <a:r>
              <a:rPr lang="en-ZA" dirty="0"/>
              <a:t>Prevention really is better than cure here. Once you feel pain, it is too late to fix easily</a:t>
            </a:r>
            <a:endParaRPr lang="en-GB" dirty="0"/>
          </a:p>
          <a:p>
            <a:endParaRPr lang="en-ZA" dirty="0"/>
          </a:p>
          <a:p>
            <a:r>
              <a:rPr lang="en-ZA" dirty="0"/>
              <a:t>All I ask is that you consider the causes of RSI when choosing or even using a keyboard</a:t>
            </a:r>
          </a:p>
          <a:p>
            <a:endParaRPr lang="en-ZA" dirty="0"/>
          </a:p>
        </p:txBody>
      </p:sp>
      <p:sp>
        <p:nvSpPr>
          <p:cNvPr id="4" name="Slide Number Placeholder 3"/>
          <p:cNvSpPr>
            <a:spLocks noGrp="1"/>
          </p:cNvSpPr>
          <p:nvPr>
            <p:ph type="sldNum" sz="quarter" idx="10"/>
          </p:nvPr>
        </p:nvSpPr>
        <p:spPr/>
        <p:txBody>
          <a:bodyPr/>
          <a:lstStyle/>
          <a:p>
            <a:fld id="{E3686384-C70F-4FAA-879E-38A10AD993F3}" type="slidenum">
              <a:rPr lang="en-GB" smtClean="0"/>
              <a:t>51</a:t>
            </a:fld>
            <a:endParaRPr lang="en-GB"/>
          </a:p>
        </p:txBody>
      </p:sp>
    </p:spTree>
    <p:extLst>
      <p:ext uri="{BB962C8B-B14F-4D97-AF65-F5344CB8AC3E}">
        <p14:creationId xmlns:p14="http://schemas.microsoft.com/office/powerpoint/2010/main" val="12286156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fld id="{E3686384-C70F-4FAA-879E-38A10AD993F3}" type="slidenum">
              <a:rPr lang="en-GB" smtClean="0"/>
              <a:t>52</a:t>
            </a:fld>
            <a:endParaRPr lang="en-GB"/>
          </a:p>
        </p:txBody>
      </p:sp>
    </p:spTree>
    <p:extLst>
      <p:ext uri="{BB962C8B-B14F-4D97-AF65-F5344CB8AC3E}">
        <p14:creationId xmlns:p14="http://schemas.microsoft.com/office/powerpoint/2010/main" val="804179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dirty="0"/>
              <a:t>Staggered columns was also because of the design where each key was attached to a type arm that actuated the type hammer.</a:t>
            </a:r>
            <a:endParaRPr lang="en-GB" dirty="0"/>
          </a:p>
          <a:p>
            <a:endParaRPr lang="en-ZA" dirty="0"/>
          </a:p>
          <a:p>
            <a:r>
              <a:rPr lang="en-ZA" dirty="0"/>
              <a:t>Contrary to popular belief, QWERTY was not invented to slow you down, but rather to make it highly unlikely that you would strike two keys next to each other in quick succession.</a:t>
            </a:r>
          </a:p>
        </p:txBody>
      </p:sp>
      <p:sp>
        <p:nvSpPr>
          <p:cNvPr id="4" name="Slide Number Placeholder 3"/>
          <p:cNvSpPr>
            <a:spLocks noGrp="1"/>
          </p:cNvSpPr>
          <p:nvPr>
            <p:ph type="sldNum" sz="quarter" idx="10"/>
          </p:nvPr>
        </p:nvSpPr>
        <p:spPr/>
        <p:txBody>
          <a:bodyPr/>
          <a:lstStyle/>
          <a:p>
            <a:fld id="{E3686384-C70F-4FAA-879E-38A10AD993F3}" type="slidenum">
              <a:rPr lang="en-GB" smtClean="0"/>
              <a:t>6</a:t>
            </a:fld>
            <a:endParaRPr lang="en-GB"/>
          </a:p>
        </p:txBody>
      </p:sp>
    </p:spTree>
    <p:extLst>
      <p:ext uri="{BB962C8B-B14F-4D97-AF65-F5344CB8AC3E}">
        <p14:creationId xmlns:p14="http://schemas.microsoft.com/office/powerpoint/2010/main" val="2018248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Nearly a century before something interesting happens</a:t>
            </a:r>
            <a:endParaRPr lang="en-GB" dirty="0"/>
          </a:p>
        </p:txBody>
      </p:sp>
      <p:sp>
        <p:nvSpPr>
          <p:cNvPr id="4" name="Slide Number Placeholder 3"/>
          <p:cNvSpPr>
            <a:spLocks noGrp="1"/>
          </p:cNvSpPr>
          <p:nvPr>
            <p:ph type="sldNum" sz="quarter" idx="10"/>
          </p:nvPr>
        </p:nvSpPr>
        <p:spPr/>
        <p:txBody>
          <a:bodyPr/>
          <a:lstStyle/>
          <a:p>
            <a:fld id="{E3686384-C70F-4FAA-879E-38A10AD993F3}" type="slidenum">
              <a:rPr lang="en-GB" smtClean="0"/>
              <a:t>7</a:t>
            </a:fld>
            <a:endParaRPr lang="en-GB"/>
          </a:p>
        </p:txBody>
      </p:sp>
    </p:spTree>
    <p:extLst>
      <p:ext uri="{BB962C8B-B14F-4D97-AF65-F5344CB8AC3E}">
        <p14:creationId xmlns:p14="http://schemas.microsoft.com/office/powerpoint/2010/main" val="4289687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Faster and more reliable, but still QWERTY layout. </a:t>
            </a:r>
          </a:p>
          <a:p>
            <a:endParaRPr lang="en-GB" dirty="0"/>
          </a:p>
          <a:p>
            <a:r>
              <a:rPr lang="en-GB" dirty="0"/>
              <a:t>This was actually converted and used as a terminal on some mainframe machines. </a:t>
            </a:r>
          </a:p>
        </p:txBody>
      </p:sp>
      <p:sp>
        <p:nvSpPr>
          <p:cNvPr id="4" name="Slide Number Placeholder 3"/>
          <p:cNvSpPr>
            <a:spLocks noGrp="1"/>
          </p:cNvSpPr>
          <p:nvPr>
            <p:ph type="sldNum" sz="quarter" idx="10"/>
          </p:nvPr>
        </p:nvSpPr>
        <p:spPr/>
        <p:txBody>
          <a:bodyPr/>
          <a:lstStyle/>
          <a:p>
            <a:fld id="{E3686384-C70F-4FAA-879E-38A10AD993F3}" type="slidenum">
              <a:rPr lang="en-GB" smtClean="0"/>
              <a:t>8</a:t>
            </a:fld>
            <a:endParaRPr lang="en-GB"/>
          </a:p>
        </p:txBody>
      </p:sp>
    </p:spTree>
    <p:extLst>
      <p:ext uri="{BB962C8B-B14F-4D97-AF65-F5344CB8AC3E}">
        <p14:creationId xmlns:p14="http://schemas.microsoft.com/office/powerpoint/2010/main" val="1964346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Instead of the "basket" of individual typebars that swung up to strike the ribbon and page in a traditional typewriter, the </a:t>
            </a:r>
            <a:r>
              <a:rPr lang="en-GB" sz="1200" b="0" i="0" kern="1200" dirty="0" err="1">
                <a:solidFill>
                  <a:schemeClr val="tx1"/>
                </a:solidFill>
                <a:effectLst/>
                <a:latin typeface="+mn-lt"/>
                <a:ea typeface="+mn-ea"/>
                <a:cs typeface="+mn-cs"/>
              </a:rPr>
              <a:t>Selectric</a:t>
            </a:r>
            <a:r>
              <a:rPr lang="en-GB" sz="1200" b="0" i="0" kern="1200" dirty="0">
                <a:solidFill>
                  <a:schemeClr val="tx1"/>
                </a:solidFill>
                <a:effectLst/>
                <a:latin typeface="+mn-lt"/>
                <a:ea typeface="+mn-ea"/>
                <a:cs typeface="+mn-cs"/>
              </a:rPr>
              <a:t> had a type element (frequently called a "typeball", or more informally, a "golf ball") that rotated and pivoted to the correct position before striking. </a:t>
            </a:r>
            <a:r>
              <a:rPr lang="en-GB" dirty="0"/>
              <a:t> </a:t>
            </a:r>
          </a:p>
          <a:p>
            <a:endParaRPr lang="en-ZA" dirty="0"/>
          </a:p>
          <a:p>
            <a:r>
              <a:rPr lang="en-ZA" dirty="0"/>
              <a:t>This ma</a:t>
            </a:r>
            <a:r>
              <a:rPr lang="en-GB" dirty="0"/>
              <a:t>de it possible to replace just the type element to get different fonts.</a:t>
            </a:r>
          </a:p>
        </p:txBody>
      </p:sp>
      <p:sp>
        <p:nvSpPr>
          <p:cNvPr id="4" name="Slide Number Placeholder 3"/>
          <p:cNvSpPr>
            <a:spLocks noGrp="1"/>
          </p:cNvSpPr>
          <p:nvPr>
            <p:ph type="sldNum" sz="quarter" idx="10"/>
          </p:nvPr>
        </p:nvSpPr>
        <p:spPr/>
        <p:txBody>
          <a:bodyPr/>
          <a:lstStyle/>
          <a:p>
            <a:fld id="{E3686384-C70F-4FAA-879E-38A10AD993F3}" type="slidenum">
              <a:rPr lang="en-GB" smtClean="0"/>
              <a:t>9</a:t>
            </a:fld>
            <a:endParaRPr lang="en-GB"/>
          </a:p>
        </p:txBody>
      </p:sp>
    </p:spTree>
    <p:extLst>
      <p:ext uri="{BB962C8B-B14F-4D97-AF65-F5344CB8AC3E}">
        <p14:creationId xmlns:p14="http://schemas.microsoft.com/office/powerpoint/2010/main" val="2392569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D91691B7-CD6E-4D7D-8221-7F992BB7B482}" type="datetimeFigureOut">
              <a:rPr lang="en-GB" smtClean="0"/>
              <a:t>09/03/2017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0595956-FF08-42BA-8207-3A58D58AD926}" type="slidenum">
              <a:rPr lang="en-GB" smtClean="0"/>
              <a:t>‹#›</a:t>
            </a:fld>
            <a:endParaRPr lang="en-GB"/>
          </a:p>
        </p:txBody>
      </p:sp>
    </p:spTree>
    <p:extLst>
      <p:ext uri="{BB962C8B-B14F-4D97-AF65-F5344CB8AC3E}">
        <p14:creationId xmlns:p14="http://schemas.microsoft.com/office/powerpoint/2010/main" val="3398129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91691B7-CD6E-4D7D-8221-7F992BB7B482}" type="datetimeFigureOut">
              <a:rPr lang="en-GB" smtClean="0"/>
              <a:t>09/03/2017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0595956-FF08-42BA-8207-3A58D58AD926}" type="slidenum">
              <a:rPr lang="en-GB" smtClean="0"/>
              <a:t>‹#›</a:t>
            </a:fld>
            <a:endParaRPr lang="en-GB"/>
          </a:p>
        </p:txBody>
      </p:sp>
    </p:spTree>
    <p:extLst>
      <p:ext uri="{BB962C8B-B14F-4D97-AF65-F5344CB8AC3E}">
        <p14:creationId xmlns:p14="http://schemas.microsoft.com/office/powerpoint/2010/main" val="3326661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91691B7-CD6E-4D7D-8221-7F992BB7B482}" type="datetimeFigureOut">
              <a:rPr lang="en-GB" smtClean="0"/>
              <a:t>09/03/2017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0595956-FF08-42BA-8207-3A58D58AD926}" type="slidenum">
              <a:rPr lang="en-GB" smtClean="0"/>
              <a:t>‹#›</a:t>
            </a:fld>
            <a:endParaRPr lang="en-GB"/>
          </a:p>
        </p:txBody>
      </p:sp>
    </p:spTree>
    <p:extLst>
      <p:ext uri="{BB962C8B-B14F-4D97-AF65-F5344CB8AC3E}">
        <p14:creationId xmlns:p14="http://schemas.microsoft.com/office/powerpoint/2010/main" val="3855214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91691B7-CD6E-4D7D-8221-7F992BB7B482}" type="datetimeFigureOut">
              <a:rPr lang="en-GB" smtClean="0"/>
              <a:t>09/03/2017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0595956-FF08-42BA-8207-3A58D58AD926}" type="slidenum">
              <a:rPr lang="en-GB" smtClean="0"/>
              <a:t>‹#›</a:t>
            </a:fld>
            <a:endParaRPr lang="en-GB"/>
          </a:p>
        </p:txBody>
      </p:sp>
    </p:spTree>
    <p:extLst>
      <p:ext uri="{BB962C8B-B14F-4D97-AF65-F5344CB8AC3E}">
        <p14:creationId xmlns:p14="http://schemas.microsoft.com/office/powerpoint/2010/main" val="1226983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1691B7-CD6E-4D7D-8221-7F992BB7B482}" type="datetimeFigureOut">
              <a:rPr lang="en-GB" smtClean="0"/>
              <a:t>09/03/2017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0595956-FF08-42BA-8207-3A58D58AD926}" type="slidenum">
              <a:rPr lang="en-GB" smtClean="0"/>
              <a:t>‹#›</a:t>
            </a:fld>
            <a:endParaRPr lang="en-GB"/>
          </a:p>
        </p:txBody>
      </p:sp>
    </p:spTree>
    <p:extLst>
      <p:ext uri="{BB962C8B-B14F-4D97-AF65-F5344CB8AC3E}">
        <p14:creationId xmlns:p14="http://schemas.microsoft.com/office/powerpoint/2010/main" val="3972618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D91691B7-CD6E-4D7D-8221-7F992BB7B482}" type="datetimeFigureOut">
              <a:rPr lang="en-GB" smtClean="0"/>
              <a:t>09/03/2017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0595956-FF08-42BA-8207-3A58D58AD926}" type="slidenum">
              <a:rPr lang="en-GB" smtClean="0"/>
              <a:t>‹#›</a:t>
            </a:fld>
            <a:endParaRPr lang="en-GB"/>
          </a:p>
        </p:txBody>
      </p:sp>
    </p:spTree>
    <p:extLst>
      <p:ext uri="{BB962C8B-B14F-4D97-AF65-F5344CB8AC3E}">
        <p14:creationId xmlns:p14="http://schemas.microsoft.com/office/powerpoint/2010/main" val="709770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D91691B7-CD6E-4D7D-8221-7F992BB7B482}" type="datetimeFigureOut">
              <a:rPr lang="en-GB" smtClean="0"/>
              <a:t>09/03/2017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0595956-FF08-42BA-8207-3A58D58AD926}" type="slidenum">
              <a:rPr lang="en-GB" smtClean="0"/>
              <a:t>‹#›</a:t>
            </a:fld>
            <a:endParaRPr lang="en-GB"/>
          </a:p>
        </p:txBody>
      </p:sp>
    </p:spTree>
    <p:extLst>
      <p:ext uri="{BB962C8B-B14F-4D97-AF65-F5344CB8AC3E}">
        <p14:creationId xmlns:p14="http://schemas.microsoft.com/office/powerpoint/2010/main" val="4246796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D91691B7-CD6E-4D7D-8221-7F992BB7B482}" type="datetimeFigureOut">
              <a:rPr lang="en-GB" smtClean="0"/>
              <a:t>09/03/2017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0595956-FF08-42BA-8207-3A58D58AD926}" type="slidenum">
              <a:rPr lang="en-GB" smtClean="0"/>
              <a:t>‹#›</a:t>
            </a:fld>
            <a:endParaRPr lang="en-GB"/>
          </a:p>
        </p:txBody>
      </p:sp>
    </p:spTree>
    <p:extLst>
      <p:ext uri="{BB962C8B-B14F-4D97-AF65-F5344CB8AC3E}">
        <p14:creationId xmlns:p14="http://schemas.microsoft.com/office/powerpoint/2010/main" val="1196726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1691B7-CD6E-4D7D-8221-7F992BB7B482}" type="datetimeFigureOut">
              <a:rPr lang="en-GB" smtClean="0"/>
              <a:t>09/03/2017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0595956-FF08-42BA-8207-3A58D58AD926}" type="slidenum">
              <a:rPr lang="en-GB" smtClean="0"/>
              <a:t>‹#›</a:t>
            </a:fld>
            <a:endParaRPr lang="en-GB"/>
          </a:p>
        </p:txBody>
      </p:sp>
    </p:spTree>
    <p:extLst>
      <p:ext uri="{BB962C8B-B14F-4D97-AF65-F5344CB8AC3E}">
        <p14:creationId xmlns:p14="http://schemas.microsoft.com/office/powerpoint/2010/main" val="1510972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91691B7-CD6E-4D7D-8221-7F992BB7B482}" type="datetimeFigureOut">
              <a:rPr lang="en-GB" smtClean="0"/>
              <a:t>09/03/2017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0595956-FF08-42BA-8207-3A58D58AD926}" type="slidenum">
              <a:rPr lang="en-GB" smtClean="0"/>
              <a:t>‹#›</a:t>
            </a:fld>
            <a:endParaRPr lang="en-GB"/>
          </a:p>
        </p:txBody>
      </p:sp>
    </p:spTree>
    <p:extLst>
      <p:ext uri="{BB962C8B-B14F-4D97-AF65-F5344CB8AC3E}">
        <p14:creationId xmlns:p14="http://schemas.microsoft.com/office/powerpoint/2010/main" val="2949606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91691B7-CD6E-4D7D-8221-7F992BB7B482}" type="datetimeFigureOut">
              <a:rPr lang="en-GB" smtClean="0"/>
              <a:t>09/03/2017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0595956-FF08-42BA-8207-3A58D58AD926}" type="slidenum">
              <a:rPr lang="en-GB" smtClean="0"/>
              <a:t>‹#›</a:t>
            </a:fld>
            <a:endParaRPr lang="en-GB"/>
          </a:p>
        </p:txBody>
      </p:sp>
    </p:spTree>
    <p:extLst>
      <p:ext uri="{BB962C8B-B14F-4D97-AF65-F5344CB8AC3E}">
        <p14:creationId xmlns:p14="http://schemas.microsoft.com/office/powerpoint/2010/main" val="3288775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1691B7-CD6E-4D7D-8221-7F992BB7B482}" type="datetimeFigureOut">
              <a:rPr lang="en-GB" smtClean="0"/>
              <a:t>09/03/2017</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595956-FF08-42BA-8207-3A58D58AD926}" type="slidenum">
              <a:rPr lang="en-GB" smtClean="0"/>
              <a:t>‹#›</a:t>
            </a:fld>
            <a:endParaRPr lang="en-GB"/>
          </a:p>
        </p:txBody>
      </p:sp>
    </p:spTree>
    <p:extLst>
      <p:ext uri="{BB962C8B-B14F-4D97-AF65-F5344CB8AC3E}">
        <p14:creationId xmlns:p14="http://schemas.microsoft.com/office/powerpoint/2010/main" val="3242239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27.jp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8"/>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4380588" y="965199"/>
            <a:ext cx="6766078" cy="4927601"/>
          </a:xfrm>
        </p:spPr>
        <p:txBody>
          <a:bodyPr anchor="ctr">
            <a:normAutofit/>
          </a:bodyPr>
          <a:lstStyle/>
          <a:p>
            <a:pPr algn="l"/>
            <a:r>
              <a:rPr lang="en-GB" sz="4800" dirty="0">
                <a:solidFill>
                  <a:schemeClr val="bg1"/>
                </a:solidFill>
              </a:rPr>
              <a:t>A short history of keyboards</a:t>
            </a:r>
            <a:br>
              <a:rPr lang="en-GB" sz="4800" dirty="0">
                <a:solidFill>
                  <a:schemeClr val="bg1"/>
                </a:solidFill>
              </a:rPr>
            </a:br>
            <a:endParaRPr lang="en-GB" sz="4800" dirty="0">
              <a:solidFill>
                <a:schemeClr val="bg1"/>
              </a:solidFill>
            </a:endParaRPr>
          </a:p>
        </p:txBody>
      </p:sp>
      <p:sp>
        <p:nvSpPr>
          <p:cNvPr id="3" name="Subtitle 2"/>
          <p:cNvSpPr>
            <a:spLocks noGrp="1"/>
          </p:cNvSpPr>
          <p:nvPr>
            <p:ph type="subTitle" idx="1"/>
          </p:nvPr>
        </p:nvSpPr>
        <p:spPr>
          <a:xfrm>
            <a:off x="4380588" y="3708398"/>
            <a:ext cx="4391937" cy="1092201"/>
          </a:xfrm>
        </p:spPr>
        <p:txBody>
          <a:bodyPr anchor="ctr">
            <a:normAutofit/>
          </a:bodyPr>
          <a:lstStyle/>
          <a:p>
            <a:pPr algn="r"/>
            <a:r>
              <a:rPr lang="en-GB" sz="2000" dirty="0">
                <a:solidFill>
                  <a:schemeClr val="accent4"/>
                </a:solidFill>
              </a:rPr>
              <a:t>and why we need better ones</a:t>
            </a:r>
          </a:p>
        </p:txBody>
      </p:sp>
      <p:sp>
        <p:nvSpPr>
          <p:cNvPr id="4" name="TextBox 3"/>
          <p:cNvSpPr txBox="1"/>
          <p:nvPr/>
        </p:nvSpPr>
        <p:spPr>
          <a:xfrm>
            <a:off x="9228192" y="5245884"/>
            <a:ext cx="1918474" cy="646331"/>
          </a:xfrm>
          <a:prstGeom prst="rect">
            <a:avLst/>
          </a:prstGeom>
          <a:noFill/>
          <a:ln>
            <a:noFill/>
          </a:ln>
        </p:spPr>
        <p:style>
          <a:lnRef idx="0">
            <a:scrgbClr r="0" g="0" b="0"/>
          </a:lnRef>
          <a:fillRef idx="0">
            <a:scrgbClr r="0" g="0" b="0"/>
          </a:fillRef>
          <a:effectRef idx="0">
            <a:scrgbClr r="0" g="0" b="0"/>
          </a:effectRef>
          <a:fontRef idx="minor">
            <a:schemeClr val="accent4"/>
          </a:fontRef>
        </p:style>
        <p:txBody>
          <a:bodyPr wrap="none" rtlCol="0">
            <a:spAutoFit/>
          </a:bodyPr>
          <a:lstStyle/>
          <a:p>
            <a:r>
              <a:rPr lang="en-ZA" dirty="0"/>
              <a:t>By Riaan Cornelius</a:t>
            </a:r>
          </a:p>
          <a:p>
            <a:pPr algn="r"/>
            <a:r>
              <a:rPr lang="en-ZA" dirty="0"/>
              <a:t>@</a:t>
            </a:r>
            <a:r>
              <a:rPr lang="en-ZA" dirty="0" err="1"/>
              <a:t>RiaanCornelius</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3073" y="5587966"/>
            <a:ext cx="304541" cy="304541"/>
          </a:xfrm>
          <a:prstGeom prst="rect">
            <a:avLst/>
          </a:prstGeom>
        </p:spPr>
      </p:pic>
    </p:spTree>
    <p:extLst>
      <p:ext uri="{BB962C8B-B14F-4D97-AF65-F5344CB8AC3E}">
        <p14:creationId xmlns:p14="http://schemas.microsoft.com/office/powerpoint/2010/main" val="3247918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2532" r="1" b="1"/>
          <a:stretch/>
        </p:blipFill>
        <p:spPr>
          <a:xfrm>
            <a:off x="4639056" y="10"/>
            <a:ext cx="7552944" cy="6857990"/>
          </a:xfrm>
          <a:prstGeom prst="rect">
            <a:avLst/>
          </a:prstGeom>
          <a:effectLst/>
        </p:spPr>
      </p:pic>
      <p:sp>
        <p:nvSpPr>
          <p:cNvPr id="2" name="Title 1"/>
          <p:cNvSpPr>
            <a:spLocks noGrp="1"/>
          </p:cNvSpPr>
          <p:nvPr>
            <p:ph type="title"/>
          </p:nvPr>
        </p:nvSpPr>
        <p:spPr>
          <a:xfrm>
            <a:off x="648929" y="629266"/>
            <a:ext cx="3651467" cy="1676603"/>
          </a:xfrm>
        </p:spPr>
        <p:txBody>
          <a:bodyPr>
            <a:normAutofit/>
          </a:bodyPr>
          <a:lstStyle/>
          <a:p>
            <a:r>
              <a:rPr lang="en-ZA" dirty="0"/>
              <a:t>1974 – </a:t>
            </a:r>
            <a:br>
              <a:rPr lang="en-ZA" dirty="0"/>
            </a:br>
            <a:r>
              <a:rPr lang="en-ZA" dirty="0"/>
              <a:t>ADM-3A</a:t>
            </a:r>
            <a:endParaRPr lang="en-GB" dirty="0"/>
          </a:p>
        </p:txBody>
      </p:sp>
      <p:sp>
        <p:nvSpPr>
          <p:cNvPr id="8" name="Content Placeholder 7"/>
          <p:cNvSpPr>
            <a:spLocks noGrp="1"/>
          </p:cNvSpPr>
          <p:nvPr>
            <p:ph idx="1"/>
          </p:nvPr>
        </p:nvSpPr>
        <p:spPr>
          <a:xfrm>
            <a:off x="648931" y="2438400"/>
            <a:ext cx="3651466" cy="3785419"/>
          </a:xfrm>
        </p:spPr>
        <p:txBody>
          <a:bodyPr>
            <a:normAutofit/>
          </a:bodyPr>
          <a:lstStyle/>
          <a:p>
            <a:endParaRPr lang="en-US" sz="1800"/>
          </a:p>
        </p:txBody>
      </p:sp>
    </p:spTree>
    <p:extLst>
      <p:ext uri="{BB962C8B-B14F-4D97-AF65-F5344CB8AC3E}">
        <p14:creationId xmlns:p14="http://schemas.microsoft.com/office/powerpoint/2010/main" val="686001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1974 – ADM-3A</a:t>
            </a:r>
            <a:endParaRPr lang="en-GB"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62112" y="2567781"/>
            <a:ext cx="8867775" cy="2867025"/>
          </a:xfrm>
        </p:spPr>
      </p:pic>
    </p:spTree>
    <p:extLst>
      <p:ext uri="{BB962C8B-B14F-4D97-AF65-F5344CB8AC3E}">
        <p14:creationId xmlns:p14="http://schemas.microsoft.com/office/powerpoint/2010/main" val="3685645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1974 – </a:t>
            </a:r>
            <a:r>
              <a:rPr lang="en-ZA" dirty="0" err="1"/>
              <a:t>Symbolics</a:t>
            </a:r>
            <a:r>
              <a:rPr lang="en-ZA" dirty="0"/>
              <a:t> “Space Cadet”</a:t>
            </a:r>
            <a:endParaRPr lang="en-GB"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970170"/>
            <a:ext cx="10515600" cy="4062248"/>
          </a:xfrm>
        </p:spPr>
      </p:pic>
    </p:spTree>
    <p:extLst>
      <p:ext uri="{BB962C8B-B14F-4D97-AF65-F5344CB8AC3E}">
        <p14:creationId xmlns:p14="http://schemas.microsoft.com/office/powerpoint/2010/main" val="4282131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838200" y="963877"/>
            <a:ext cx="3494362" cy="4930246"/>
          </a:xfrm>
        </p:spPr>
        <p:txBody>
          <a:bodyPr>
            <a:normAutofit/>
          </a:bodyPr>
          <a:lstStyle/>
          <a:p>
            <a:pPr algn="r"/>
            <a:r>
              <a:rPr lang="en-ZA">
                <a:solidFill>
                  <a:schemeClr val="accent1"/>
                </a:solidFill>
              </a:rPr>
              <a:t>1977</a:t>
            </a:r>
            <a:endParaRPr lang="en-GB">
              <a:solidFill>
                <a:schemeClr val="accent1"/>
              </a:solidFill>
            </a:endParaRPr>
          </a:p>
        </p:txBody>
      </p:sp>
      <p:sp>
        <p:nvSpPr>
          <p:cNvPr id="2" name="Content Placeholder 1"/>
          <p:cNvSpPr>
            <a:spLocks noGrp="1"/>
          </p:cNvSpPr>
          <p:nvPr>
            <p:ph idx="1"/>
          </p:nvPr>
        </p:nvSpPr>
        <p:spPr>
          <a:xfrm>
            <a:off x="4976031" y="963877"/>
            <a:ext cx="6377769" cy="4930246"/>
          </a:xfrm>
        </p:spPr>
        <p:txBody>
          <a:bodyPr anchor="ctr">
            <a:normAutofit/>
          </a:bodyPr>
          <a:lstStyle/>
          <a:p>
            <a:r>
              <a:rPr lang="en-ZA" sz="2400" dirty="0"/>
              <a:t>Things finally change</a:t>
            </a:r>
            <a:endParaRPr lang="en-GB" sz="2400" dirty="0"/>
          </a:p>
        </p:txBody>
      </p:sp>
    </p:spTree>
    <p:extLst>
      <p:ext uri="{BB962C8B-B14F-4D97-AF65-F5344CB8AC3E}">
        <p14:creationId xmlns:p14="http://schemas.microsoft.com/office/powerpoint/2010/main" val="2723478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1977 - </a:t>
            </a:r>
            <a:r>
              <a:rPr lang="en-ZA" dirty="0" err="1"/>
              <a:t>Maltron</a:t>
            </a:r>
            <a:endParaRPr lang="en-GB"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9507" y="1690688"/>
            <a:ext cx="7912985" cy="4497419"/>
          </a:xfrm>
        </p:spPr>
      </p:pic>
    </p:spTree>
    <p:extLst>
      <p:ext uri="{BB962C8B-B14F-4D97-AF65-F5344CB8AC3E}">
        <p14:creationId xmlns:p14="http://schemas.microsoft.com/office/powerpoint/2010/main" val="2470273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ZA"/>
              <a:t>1992 – Kinesis Model 100</a:t>
            </a:r>
            <a:endParaRPr lang="en-GB"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21145" y="1479672"/>
            <a:ext cx="7949710" cy="5167311"/>
          </a:xfrm>
        </p:spPr>
      </p:pic>
    </p:spTree>
    <p:extLst>
      <p:ext uri="{BB962C8B-B14F-4D97-AF65-F5344CB8AC3E}">
        <p14:creationId xmlns:p14="http://schemas.microsoft.com/office/powerpoint/2010/main" val="2577171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6"/>
          <p:cNvPicPr>
            <a:picLocks noChangeAspect="1"/>
          </p:cNvPicPr>
          <p:nvPr/>
        </p:nvPicPr>
        <p:blipFill rotWithShape="1">
          <a:blip r:embed="rId3">
            <a:extLst>
              <a:ext uri="{28A0092B-C50C-407E-A947-70E740481C1C}">
                <a14:useLocalDpi xmlns:a14="http://schemas.microsoft.com/office/drawing/2010/main" val="0"/>
              </a:ext>
            </a:extLst>
          </a:blip>
          <a:srcRect l="13579" r="12081"/>
          <a:stretch/>
        </p:blipFill>
        <p:spPr>
          <a:xfrm>
            <a:off x="4639056" y="10"/>
            <a:ext cx="7552944" cy="6857990"/>
          </a:xfrm>
          <a:prstGeom prst="rect">
            <a:avLst/>
          </a:prstGeom>
          <a:effectLst/>
        </p:spPr>
      </p:pic>
      <p:sp>
        <p:nvSpPr>
          <p:cNvPr id="2" name="Title 1"/>
          <p:cNvSpPr>
            <a:spLocks noGrp="1"/>
          </p:cNvSpPr>
          <p:nvPr>
            <p:ph type="title"/>
          </p:nvPr>
        </p:nvSpPr>
        <p:spPr>
          <a:xfrm>
            <a:off x="648929" y="629266"/>
            <a:ext cx="3651467" cy="2228234"/>
          </a:xfrm>
        </p:spPr>
        <p:txBody>
          <a:bodyPr>
            <a:normAutofit/>
          </a:bodyPr>
          <a:lstStyle/>
          <a:p>
            <a:pPr>
              <a:lnSpc>
                <a:spcPct val="80000"/>
              </a:lnSpc>
            </a:pPr>
            <a:r>
              <a:rPr lang="en-ZA" sz="4100" dirty="0"/>
              <a:t>2017 – </a:t>
            </a:r>
            <a:br>
              <a:rPr lang="en-ZA" sz="4100" dirty="0"/>
            </a:br>
            <a:br>
              <a:rPr lang="en-ZA" sz="4100" dirty="0"/>
            </a:br>
            <a:r>
              <a:rPr lang="en-ZA" sz="4100" dirty="0"/>
              <a:t>What are you typing on?</a:t>
            </a:r>
            <a:endParaRPr lang="en-GB" sz="4100" dirty="0"/>
          </a:p>
        </p:txBody>
      </p:sp>
      <p:sp>
        <p:nvSpPr>
          <p:cNvPr id="11" name="Content Placeholder 10"/>
          <p:cNvSpPr>
            <a:spLocks noGrp="1"/>
          </p:cNvSpPr>
          <p:nvPr>
            <p:ph idx="1"/>
          </p:nvPr>
        </p:nvSpPr>
        <p:spPr>
          <a:xfrm>
            <a:off x="648931" y="2971800"/>
            <a:ext cx="3651466" cy="3252019"/>
          </a:xfrm>
        </p:spPr>
        <p:txBody>
          <a:bodyPr>
            <a:normAutofit/>
          </a:bodyPr>
          <a:lstStyle/>
          <a:p>
            <a:endParaRPr lang="en-US" sz="1800" dirty="0"/>
          </a:p>
        </p:txBody>
      </p:sp>
    </p:spTree>
    <p:extLst>
      <p:ext uri="{BB962C8B-B14F-4D97-AF65-F5344CB8AC3E}">
        <p14:creationId xmlns:p14="http://schemas.microsoft.com/office/powerpoint/2010/main" val="141913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2017 – What are you typing on?</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055908"/>
            <a:ext cx="10515600" cy="3890772"/>
          </a:xfrm>
        </p:spPr>
      </p:pic>
    </p:spTree>
    <p:extLst>
      <p:ext uri="{BB962C8B-B14F-4D97-AF65-F5344CB8AC3E}">
        <p14:creationId xmlns:p14="http://schemas.microsoft.com/office/powerpoint/2010/main" val="3122064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2017 – What are you typing on?</a:t>
            </a:r>
            <a:endParaRPr lang="en-GB"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69481" y="1825625"/>
            <a:ext cx="8253037" cy="4351338"/>
          </a:xfrm>
        </p:spPr>
      </p:pic>
    </p:spTree>
    <p:extLst>
      <p:ext uri="{BB962C8B-B14F-4D97-AF65-F5344CB8AC3E}">
        <p14:creationId xmlns:p14="http://schemas.microsoft.com/office/powerpoint/2010/main" val="3495161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2017 – What are you typing on?</a:t>
            </a:r>
            <a:endParaRPr lang="en-GB"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87414" y="1395662"/>
            <a:ext cx="8417171" cy="5462337"/>
          </a:xfrm>
        </p:spPr>
      </p:pic>
    </p:spTree>
    <p:extLst>
      <p:ext uri="{BB962C8B-B14F-4D97-AF65-F5344CB8AC3E}">
        <p14:creationId xmlns:p14="http://schemas.microsoft.com/office/powerpoint/2010/main" val="2868956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6"/>
          <p:cNvPicPr>
            <a:picLocks noChangeAspect="1"/>
          </p:cNvPicPr>
          <p:nvPr/>
        </p:nvPicPr>
        <p:blipFill rotWithShape="1">
          <a:blip r:embed="rId3">
            <a:extLst>
              <a:ext uri="{28A0092B-C50C-407E-A947-70E740481C1C}">
                <a14:useLocalDpi xmlns:a14="http://schemas.microsoft.com/office/drawing/2010/main" val="0"/>
              </a:ext>
            </a:extLst>
          </a:blip>
          <a:srcRect r="-3" b="1937"/>
          <a:stretch/>
        </p:blipFill>
        <p:spPr>
          <a:xfrm>
            <a:off x="7235419" y="134868"/>
            <a:ext cx="4622899" cy="6453014"/>
          </a:xfrm>
          <a:prstGeom prst="rect">
            <a:avLst/>
          </a:prstGeom>
          <a:effectLst/>
        </p:spPr>
      </p:pic>
      <p:sp>
        <p:nvSpPr>
          <p:cNvPr id="2" name="Title 1"/>
          <p:cNvSpPr>
            <a:spLocks noGrp="1"/>
          </p:cNvSpPr>
          <p:nvPr>
            <p:ph type="title"/>
          </p:nvPr>
        </p:nvSpPr>
        <p:spPr>
          <a:xfrm>
            <a:off x="648929" y="629266"/>
            <a:ext cx="6586491" cy="1676603"/>
          </a:xfrm>
        </p:spPr>
        <p:txBody>
          <a:bodyPr>
            <a:normAutofit/>
          </a:bodyPr>
          <a:lstStyle/>
          <a:p>
            <a:r>
              <a:rPr lang="en-GB" dirty="0"/>
              <a:t>1868 – </a:t>
            </a:r>
            <a:br>
              <a:rPr lang="en-GB" dirty="0"/>
            </a:br>
            <a:r>
              <a:rPr lang="en-GB" dirty="0"/>
              <a:t>Sholes, Glidden &amp; Soule</a:t>
            </a:r>
          </a:p>
        </p:txBody>
      </p:sp>
      <p:sp>
        <p:nvSpPr>
          <p:cNvPr id="14" name="Content Placeholder 10"/>
          <p:cNvSpPr>
            <a:spLocks noGrp="1"/>
          </p:cNvSpPr>
          <p:nvPr>
            <p:ph idx="1"/>
          </p:nvPr>
        </p:nvSpPr>
        <p:spPr>
          <a:xfrm>
            <a:off x="648930" y="2438400"/>
            <a:ext cx="6586489" cy="3785419"/>
          </a:xfrm>
        </p:spPr>
        <p:txBody>
          <a:bodyPr>
            <a:normAutofit/>
          </a:bodyPr>
          <a:lstStyle/>
          <a:p>
            <a:endParaRPr lang="en-US" sz="2400"/>
          </a:p>
        </p:txBody>
      </p:sp>
    </p:spTree>
    <p:extLst>
      <p:ext uri="{BB962C8B-B14F-4D97-AF65-F5344CB8AC3E}">
        <p14:creationId xmlns:p14="http://schemas.microsoft.com/office/powerpoint/2010/main" val="395292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a:solidFill>
                  <a:schemeClr val="tx1">
                    <a:lumMod val="85000"/>
                    <a:lumOff val="15000"/>
                  </a:schemeClr>
                </a:solidFill>
                <a:latin typeface="+mj-lt"/>
                <a:ea typeface="+mj-ea"/>
                <a:cs typeface="+mj-cs"/>
              </a:rPr>
              <a:t>Why do we care about any of this?</a:t>
            </a:r>
          </a:p>
        </p:txBody>
      </p:sp>
      <p:sp>
        <p:nvSpPr>
          <p:cNvPr id="5" name="Text Placeholder 4"/>
          <p:cNvSpPr>
            <a:spLocks noGrp="1"/>
          </p:cNvSpPr>
          <p:nvPr>
            <p:ph type="body" idx="1"/>
          </p:nvPr>
        </p:nvSpPr>
        <p:spPr>
          <a:xfrm>
            <a:off x="1023257" y="965198"/>
            <a:ext cx="2707937" cy="4927602"/>
          </a:xfrm>
        </p:spPr>
        <p:txBody>
          <a:bodyPr vert="horz" lIns="91440" tIns="45720" rIns="91440" bIns="45720" rtlCol="0" anchor="ctr">
            <a:normAutofit/>
          </a:bodyPr>
          <a:lstStyle/>
          <a:p>
            <a:pPr algn="r"/>
            <a:endParaRPr lang="en-US" sz="2000" kern="1200">
              <a:solidFill>
                <a:schemeClr val="accent1"/>
              </a:solidFill>
              <a:latin typeface="+mn-lt"/>
              <a:ea typeface="+mn-ea"/>
              <a:cs typeface="+mn-cs"/>
            </a:endParaRPr>
          </a:p>
        </p:txBody>
      </p:sp>
    </p:spTree>
    <p:extLst>
      <p:ext uri="{BB962C8B-B14F-4D97-AF65-F5344CB8AC3E}">
        <p14:creationId xmlns:p14="http://schemas.microsoft.com/office/powerpoint/2010/main" val="898287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ZA" dirty="0">
                <a:solidFill>
                  <a:schemeClr val="accent1"/>
                </a:solidFill>
              </a:rPr>
              <a:t>RSI</a:t>
            </a:r>
            <a:endParaRPr lang="en-GB" dirty="0">
              <a:solidFill>
                <a:schemeClr val="accent1"/>
              </a:solidFill>
            </a:endParaRPr>
          </a:p>
        </p:txBody>
      </p:sp>
      <p:sp>
        <p:nvSpPr>
          <p:cNvPr id="3" name="Content Placeholder 2"/>
          <p:cNvSpPr>
            <a:spLocks noGrp="1"/>
          </p:cNvSpPr>
          <p:nvPr>
            <p:ph idx="1"/>
          </p:nvPr>
        </p:nvSpPr>
        <p:spPr>
          <a:xfrm>
            <a:off x="4976031" y="963877"/>
            <a:ext cx="6377769" cy="4930246"/>
          </a:xfrm>
        </p:spPr>
        <p:txBody>
          <a:bodyPr anchor="ctr">
            <a:normAutofit/>
          </a:bodyPr>
          <a:lstStyle/>
          <a:p>
            <a:r>
              <a:rPr lang="en-GB" sz="2400" dirty="0"/>
              <a:t>An umbrella term for a variety of pain in muscles, tendons and nerves.</a:t>
            </a:r>
          </a:p>
          <a:p>
            <a:r>
              <a:rPr lang="en-ZA" sz="2400" dirty="0"/>
              <a:t>N</a:t>
            </a:r>
            <a:r>
              <a:rPr lang="en-GB" sz="2400" dirty="0" err="1"/>
              <a:t>ot</a:t>
            </a:r>
            <a:r>
              <a:rPr lang="en-GB" sz="2400" dirty="0"/>
              <a:t> a small issue. In 1996 was already costing US companies more than $20 billion a year</a:t>
            </a:r>
            <a:endParaRPr lang="en-ZA" sz="2400" dirty="0"/>
          </a:p>
        </p:txBody>
      </p:sp>
    </p:spTree>
    <p:extLst>
      <p:ext uri="{BB962C8B-B14F-4D97-AF65-F5344CB8AC3E}">
        <p14:creationId xmlns:p14="http://schemas.microsoft.com/office/powerpoint/2010/main" val="3295642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ZA">
                <a:solidFill>
                  <a:schemeClr val="accent1"/>
                </a:solidFill>
              </a:rPr>
              <a:t>Causes of RSI</a:t>
            </a:r>
            <a:endParaRPr lang="en-GB">
              <a:solidFill>
                <a:schemeClr val="accent1"/>
              </a:solidFill>
            </a:endParaRPr>
          </a:p>
        </p:txBody>
      </p:sp>
      <p:sp>
        <p:nvSpPr>
          <p:cNvPr id="3" name="Content Placeholder 2"/>
          <p:cNvSpPr>
            <a:spLocks noGrp="1"/>
          </p:cNvSpPr>
          <p:nvPr>
            <p:ph idx="1"/>
          </p:nvPr>
        </p:nvSpPr>
        <p:spPr>
          <a:xfrm>
            <a:off x="4976031" y="963877"/>
            <a:ext cx="6377769" cy="4930246"/>
          </a:xfrm>
        </p:spPr>
        <p:txBody>
          <a:bodyPr anchor="ctr">
            <a:normAutofit/>
          </a:bodyPr>
          <a:lstStyle/>
          <a:p>
            <a:r>
              <a:rPr lang="en-GB" sz="2400"/>
              <a:t>Repetitive movements performed over a longer period of time.</a:t>
            </a:r>
          </a:p>
        </p:txBody>
      </p:sp>
    </p:spTree>
    <p:extLst>
      <p:ext uri="{BB962C8B-B14F-4D97-AF65-F5344CB8AC3E}">
        <p14:creationId xmlns:p14="http://schemas.microsoft.com/office/powerpoint/2010/main" val="564519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ChangeAspect="1"/>
          </p:cNvPicPr>
          <p:nvPr/>
        </p:nvPicPr>
        <p:blipFill rotWithShape="1">
          <a:blip r:embed="rId3">
            <a:extLst>
              <a:ext uri="{28A0092B-C50C-407E-A947-70E740481C1C}">
                <a14:useLocalDpi xmlns:a14="http://schemas.microsoft.com/office/drawing/2010/main" val="0"/>
              </a:ext>
            </a:extLst>
          </a:blip>
          <a:srcRect t="4107" r="1" b="4497"/>
          <a:stretch/>
        </p:blipFill>
        <p:spPr>
          <a:xfrm>
            <a:off x="5120640" y="1904281"/>
            <a:ext cx="6233160" cy="4272681"/>
          </a:xfrm>
          <a:prstGeom prst="rect">
            <a:avLst/>
          </a:prstGeom>
        </p:spPr>
      </p:pic>
      <p:sp>
        <p:nvSpPr>
          <p:cNvPr id="4" name="Title 3"/>
          <p:cNvSpPr>
            <a:spLocks noGrp="1"/>
          </p:cNvSpPr>
          <p:nvPr>
            <p:ph type="title"/>
          </p:nvPr>
        </p:nvSpPr>
        <p:spPr>
          <a:xfrm>
            <a:off x="838200" y="365125"/>
            <a:ext cx="10515600" cy="1325563"/>
          </a:xfrm>
        </p:spPr>
        <p:txBody>
          <a:bodyPr>
            <a:normAutofit/>
          </a:bodyPr>
          <a:lstStyle/>
          <a:p>
            <a:r>
              <a:rPr lang="en-ZA" dirty="0"/>
              <a:t>Ulnar deviation</a:t>
            </a:r>
            <a:endParaRPr lang="en-GB" dirty="0"/>
          </a:p>
        </p:txBody>
      </p:sp>
      <p:sp>
        <p:nvSpPr>
          <p:cNvPr id="9" name="Content Placeholder 8"/>
          <p:cNvSpPr>
            <a:spLocks noGrp="1"/>
          </p:cNvSpPr>
          <p:nvPr>
            <p:ph idx="1"/>
          </p:nvPr>
        </p:nvSpPr>
        <p:spPr>
          <a:xfrm>
            <a:off x="838200" y="1825625"/>
            <a:ext cx="3797807" cy="4351338"/>
          </a:xfrm>
        </p:spPr>
        <p:txBody>
          <a:bodyPr>
            <a:normAutofit/>
          </a:bodyPr>
          <a:lstStyle/>
          <a:p>
            <a:endParaRPr lang="en-US" sz="2000"/>
          </a:p>
        </p:txBody>
      </p:sp>
    </p:spTree>
    <p:extLst>
      <p:ext uri="{BB962C8B-B14F-4D97-AF65-F5344CB8AC3E}">
        <p14:creationId xmlns:p14="http://schemas.microsoft.com/office/powerpoint/2010/main" val="4282360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640" y="2360590"/>
            <a:ext cx="6233160" cy="3360062"/>
          </a:xfrm>
          <a:prstGeom prst="rect">
            <a:avLst/>
          </a:prstGeom>
        </p:spPr>
      </p:pic>
      <p:sp>
        <p:nvSpPr>
          <p:cNvPr id="4" name="Title 3"/>
          <p:cNvSpPr>
            <a:spLocks noGrp="1"/>
          </p:cNvSpPr>
          <p:nvPr>
            <p:ph type="title"/>
          </p:nvPr>
        </p:nvSpPr>
        <p:spPr>
          <a:xfrm>
            <a:off x="838200" y="365125"/>
            <a:ext cx="10515600" cy="1325563"/>
          </a:xfrm>
        </p:spPr>
        <p:txBody>
          <a:bodyPr>
            <a:normAutofit/>
          </a:bodyPr>
          <a:lstStyle/>
          <a:p>
            <a:r>
              <a:rPr lang="en-ZA" dirty="0"/>
              <a:t>Avoiding ulnar deviation</a:t>
            </a:r>
            <a:endParaRPr lang="en-GB" dirty="0"/>
          </a:p>
        </p:txBody>
      </p:sp>
      <p:sp>
        <p:nvSpPr>
          <p:cNvPr id="9" name="Content Placeholder 8"/>
          <p:cNvSpPr>
            <a:spLocks noGrp="1"/>
          </p:cNvSpPr>
          <p:nvPr>
            <p:ph idx="1"/>
          </p:nvPr>
        </p:nvSpPr>
        <p:spPr>
          <a:xfrm>
            <a:off x="838200" y="1825625"/>
            <a:ext cx="3797807" cy="4351338"/>
          </a:xfrm>
        </p:spPr>
        <p:txBody>
          <a:bodyPr>
            <a:normAutofit/>
          </a:bodyPr>
          <a:lstStyle/>
          <a:p>
            <a:endParaRPr lang="en-US" sz="2000"/>
          </a:p>
        </p:txBody>
      </p:sp>
    </p:spTree>
    <p:extLst>
      <p:ext uri="{BB962C8B-B14F-4D97-AF65-F5344CB8AC3E}">
        <p14:creationId xmlns:p14="http://schemas.microsoft.com/office/powerpoint/2010/main" val="2289265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8"/>
          <p:cNvPicPr>
            <a:picLocks noChangeAspect="1"/>
          </p:cNvPicPr>
          <p:nvPr/>
        </p:nvPicPr>
        <p:blipFill rotWithShape="1">
          <a:blip r:embed="rId3">
            <a:extLst>
              <a:ext uri="{28A0092B-C50C-407E-A947-70E740481C1C}">
                <a14:useLocalDpi xmlns:a14="http://schemas.microsoft.com/office/drawing/2010/main" val="0"/>
              </a:ext>
            </a:extLst>
          </a:blip>
          <a:srcRect t="2769" r="1" b="1"/>
          <a:stretch/>
        </p:blipFill>
        <p:spPr>
          <a:xfrm>
            <a:off x="5120640" y="1904281"/>
            <a:ext cx="6233160" cy="4272681"/>
          </a:xfrm>
          <a:prstGeom prst="rect">
            <a:avLst/>
          </a:prstGeom>
        </p:spPr>
      </p:pic>
      <p:sp>
        <p:nvSpPr>
          <p:cNvPr id="4" name="Title 3"/>
          <p:cNvSpPr>
            <a:spLocks noGrp="1"/>
          </p:cNvSpPr>
          <p:nvPr>
            <p:ph type="title"/>
          </p:nvPr>
        </p:nvSpPr>
        <p:spPr>
          <a:xfrm>
            <a:off x="838200" y="365125"/>
            <a:ext cx="10515600" cy="1325563"/>
          </a:xfrm>
        </p:spPr>
        <p:txBody>
          <a:bodyPr>
            <a:normAutofit/>
          </a:bodyPr>
          <a:lstStyle/>
          <a:p>
            <a:r>
              <a:rPr lang="en-ZA" dirty="0"/>
              <a:t>Wrist extension</a:t>
            </a:r>
            <a:endParaRPr lang="en-GB" dirty="0"/>
          </a:p>
        </p:txBody>
      </p:sp>
      <p:sp>
        <p:nvSpPr>
          <p:cNvPr id="16" name="Content Placeholder 12"/>
          <p:cNvSpPr>
            <a:spLocks noGrp="1"/>
          </p:cNvSpPr>
          <p:nvPr>
            <p:ph idx="1"/>
          </p:nvPr>
        </p:nvSpPr>
        <p:spPr>
          <a:xfrm>
            <a:off x="838200" y="1825625"/>
            <a:ext cx="3797807" cy="4351338"/>
          </a:xfrm>
        </p:spPr>
        <p:txBody>
          <a:bodyPr>
            <a:normAutofit/>
          </a:bodyPr>
          <a:lstStyle/>
          <a:p>
            <a:endParaRPr lang="en-US" sz="2000"/>
          </a:p>
        </p:txBody>
      </p:sp>
    </p:spTree>
    <p:extLst>
      <p:ext uri="{BB962C8B-B14F-4D97-AF65-F5344CB8AC3E}">
        <p14:creationId xmlns:p14="http://schemas.microsoft.com/office/powerpoint/2010/main" val="1683136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8"/>
          <p:cNvPicPr>
            <a:picLocks noChangeAspect="1"/>
          </p:cNvPicPr>
          <p:nvPr/>
        </p:nvPicPr>
        <p:blipFill rotWithShape="1">
          <a:blip r:embed="rId3">
            <a:extLst>
              <a:ext uri="{28A0092B-C50C-407E-A947-70E740481C1C}">
                <a14:useLocalDpi xmlns:a14="http://schemas.microsoft.com/office/drawing/2010/main" val="0"/>
              </a:ext>
            </a:extLst>
          </a:blip>
          <a:srcRect l="15566" r="20976" b="1"/>
          <a:stretch/>
        </p:blipFill>
        <p:spPr>
          <a:xfrm>
            <a:off x="5120640" y="1904281"/>
            <a:ext cx="6233160" cy="4272681"/>
          </a:xfrm>
          <a:prstGeom prst="rect">
            <a:avLst/>
          </a:prstGeom>
        </p:spPr>
      </p:pic>
      <p:sp>
        <p:nvSpPr>
          <p:cNvPr id="4" name="Title 3"/>
          <p:cNvSpPr>
            <a:spLocks noGrp="1"/>
          </p:cNvSpPr>
          <p:nvPr>
            <p:ph type="title"/>
          </p:nvPr>
        </p:nvSpPr>
        <p:spPr>
          <a:xfrm>
            <a:off x="838200" y="365125"/>
            <a:ext cx="10515600" cy="1325563"/>
          </a:xfrm>
        </p:spPr>
        <p:txBody>
          <a:bodyPr>
            <a:normAutofit/>
          </a:bodyPr>
          <a:lstStyle/>
          <a:p>
            <a:r>
              <a:rPr lang="en-ZA" dirty="0"/>
              <a:t>Avoiding wrist extension</a:t>
            </a:r>
            <a:endParaRPr lang="en-GB" dirty="0"/>
          </a:p>
        </p:txBody>
      </p:sp>
      <p:sp>
        <p:nvSpPr>
          <p:cNvPr id="13" name="Content Placeholder 12"/>
          <p:cNvSpPr>
            <a:spLocks noGrp="1"/>
          </p:cNvSpPr>
          <p:nvPr>
            <p:ph idx="1"/>
          </p:nvPr>
        </p:nvSpPr>
        <p:spPr>
          <a:xfrm>
            <a:off x="838200" y="1825625"/>
            <a:ext cx="3797807" cy="4351338"/>
          </a:xfrm>
        </p:spPr>
        <p:txBody>
          <a:bodyPr>
            <a:normAutofit/>
          </a:bodyPr>
          <a:lstStyle/>
          <a:p>
            <a:endParaRPr lang="en-US" sz="2000"/>
          </a:p>
        </p:txBody>
      </p:sp>
    </p:spTree>
    <p:extLst>
      <p:ext uri="{BB962C8B-B14F-4D97-AF65-F5344CB8AC3E}">
        <p14:creationId xmlns:p14="http://schemas.microsoft.com/office/powerpoint/2010/main" val="1547624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8"/>
          <p:cNvPicPr>
            <a:picLocks noChangeAspect="1"/>
          </p:cNvPicPr>
          <p:nvPr/>
        </p:nvPicPr>
        <p:blipFill rotWithShape="1">
          <a:blip r:embed="rId3">
            <a:extLst>
              <a:ext uri="{28A0092B-C50C-407E-A947-70E740481C1C}">
                <a14:useLocalDpi xmlns:a14="http://schemas.microsoft.com/office/drawing/2010/main" val="0"/>
              </a:ext>
            </a:extLst>
          </a:blip>
          <a:srcRect t="2834" r="1" b="1"/>
          <a:stretch/>
        </p:blipFill>
        <p:spPr>
          <a:xfrm>
            <a:off x="4636008" y="640082"/>
            <a:ext cx="6916329" cy="5577837"/>
          </a:xfrm>
          <a:prstGeom prst="rect">
            <a:avLst/>
          </a:prstGeom>
          <a:effectLst/>
        </p:spPr>
      </p:pic>
      <p:sp>
        <p:nvSpPr>
          <p:cNvPr id="4" name="Title 3"/>
          <p:cNvSpPr>
            <a:spLocks noGrp="1"/>
          </p:cNvSpPr>
          <p:nvPr>
            <p:ph type="title"/>
          </p:nvPr>
        </p:nvSpPr>
        <p:spPr>
          <a:xfrm>
            <a:off x="648929" y="629266"/>
            <a:ext cx="3667039" cy="1676603"/>
          </a:xfrm>
        </p:spPr>
        <p:txBody>
          <a:bodyPr>
            <a:normAutofit/>
          </a:bodyPr>
          <a:lstStyle/>
          <a:p>
            <a:r>
              <a:rPr lang="en-ZA" dirty="0"/>
              <a:t>Avoiding wrist extension</a:t>
            </a:r>
            <a:endParaRPr lang="en-GB" dirty="0"/>
          </a:p>
        </p:txBody>
      </p:sp>
      <p:sp>
        <p:nvSpPr>
          <p:cNvPr id="16" name="Content Placeholder 12"/>
          <p:cNvSpPr>
            <a:spLocks noGrp="1"/>
          </p:cNvSpPr>
          <p:nvPr>
            <p:ph idx="1"/>
          </p:nvPr>
        </p:nvSpPr>
        <p:spPr>
          <a:xfrm>
            <a:off x="648930" y="2438400"/>
            <a:ext cx="3667037" cy="3785419"/>
          </a:xfrm>
        </p:spPr>
        <p:txBody>
          <a:bodyPr>
            <a:normAutofit/>
          </a:bodyPr>
          <a:lstStyle/>
          <a:p>
            <a:endParaRPr lang="en-US" sz="1800"/>
          </a:p>
        </p:txBody>
      </p:sp>
    </p:spTree>
    <p:extLst>
      <p:ext uri="{BB962C8B-B14F-4D97-AF65-F5344CB8AC3E}">
        <p14:creationId xmlns:p14="http://schemas.microsoft.com/office/powerpoint/2010/main" val="2364239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8"/>
          <p:cNvPicPr>
            <a:picLocks noChangeAspect="1"/>
          </p:cNvPicPr>
          <p:nvPr/>
        </p:nvPicPr>
        <p:blipFill rotWithShape="1">
          <a:blip r:embed="rId3">
            <a:extLst>
              <a:ext uri="{28A0092B-C50C-407E-A947-70E740481C1C}">
                <a14:useLocalDpi xmlns:a14="http://schemas.microsoft.com/office/drawing/2010/main" val="0"/>
              </a:ext>
            </a:extLst>
          </a:blip>
          <a:srcRect t="6020" r="1" b="3786"/>
          <a:stretch/>
        </p:blipFill>
        <p:spPr>
          <a:xfrm>
            <a:off x="5120640" y="1904281"/>
            <a:ext cx="6233160" cy="4272681"/>
          </a:xfrm>
          <a:prstGeom prst="rect">
            <a:avLst/>
          </a:prstGeom>
        </p:spPr>
      </p:pic>
      <p:sp>
        <p:nvSpPr>
          <p:cNvPr id="4" name="Title 3"/>
          <p:cNvSpPr>
            <a:spLocks noGrp="1"/>
          </p:cNvSpPr>
          <p:nvPr>
            <p:ph type="title"/>
          </p:nvPr>
        </p:nvSpPr>
        <p:spPr>
          <a:xfrm>
            <a:off x="838200" y="365125"/>
            <a:ext cx="10515600" cy="1325563"/>
          </a:xfrm>
        </p:spPr>
        <p:txBody>
          <a:bodyPr>
            <a:normAutofit/>
          </a:bodyPr>
          <a:lstStyle/>
          <a:p>
            <a:r>
              <a:rPr lang="en-ZA" dirty="0"/>
              <a:t>Wrist pronation</a:t>
            </a:r>
            <a:endParaRPr lang="en-GB" dirty="0"/>
          </a:p>
        </p:txBody>
      </p:sp>
      <p:sp>
        <p:nvSpPr>
          <p:cNvPr id="13" name="Content Placeholder 12"/>
          <p:cNvSpPr>
            <a:spLocks noGrp="1"/>
          </p:cNvSpPr>
          <p:nvPr>
            <p:ph idx="1"/>
          </p:nvPr>
        </p:nvSpPr>
        <p:spPr>
          <a:xfrm>
            <a:off x="838200" y="1825625"/>
            <a:ext cx="3797807" cy="4351338"/>
          </a:xfrm>
        </p:spPr>
        <p:txBody>
          <a:bodyPr>
            <a:normAutofit/>
          </a:bodyPr>
          <a:lstStyle/>
          <a:p>
            <a:endParaRPr lang="en-US" sz="2000"/>
          </a:p>
        </p:txBody>
      </p:sp>
    </p:spTree>
    <p:extLst>
      <p:ext uri="{BB962C8B-B14F-4D97-AF65-F5344CB8AC3E}">
        <p14:creationId xmlns:p14="http://schemas.microsoft.com/office/powerpoint/2010/main" val="4237824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8"/>
          <p:cNvPicPr>
            <a:picLocks noChangeAspect="1"/>
          </p:cNvPicPr>
          <p:nvPr/>
        </p:nvPicPr>
        <p:blipFill rotWithShape="1">
          <a:blip r:embed="rId3">
            <a:extLst>
              <a:ext uri="{28A0092B-C50C-407E-A947-70E740481C1C}">
                <a14:useLocalDpi xmlns:a14="http://schemas.microsoft.com/office/drawing/2010/main" val="0"/>
              </a:ext>
            </a:extLst>
          </a:blip>
          <a:srcRect l="25848" r="14340"/>
          <a:stretch/>
        </p:blipFill>
        <p:spPr>
          <a:xfrm>
            <a:off x="5120640" y="1904281"/>
            <a:ext cx="6233160" cy="4272681"/>
          </a:xfrm>
          <a:prstGeom prst="rect">
            <a:avLst/>
          </a:prstGeom>
        </p:spPr>
      </p:pic>
      <p:sp>
        <p:nvSpPr>
          <p:cNvPr id="4" name="Title 3"/>
          <p:cNvSpPr>
            <a:spLocks noGrp="1"/>
          </p:cNvSpPr>
          <p:nvPr>
            <p:ph type="title"/>
          </p:nvPr>
        </p:nvSpPr>
        <p:spPr>
          <a:xfrm>
            <a:off x="838200" y="365125"/>
            <a:ext cx="10515600" cy="1325563"/>
          </a:xfrm>
        </p:spPr>
        <p:txBody>
          <a:bodyPr>
            <a:normAutofit/>
          </a:bodyPr>
          <a:lstStyle/>
          <a:p>
            <a:r>
              <a:rPr lang="en-ZA" dirty="0"/>
              <a:t>Avoiding wrist pronation</a:t>
            </a:r>
            <a:endParaRPr lang="en-GB" dirty="0"/>
          </a:p>
        </p:txBody>
      </p:sp>
      <p:sp>
        <p:nvSpPr>
          <p:cNvPr id="13" name="Content Placeholder 12"/>
          <p:cNvSpPr>
            <a:spLocks noGrp="1"/>
          </p:cNvSpPr>
          <p:nvPr>
            <p:ph idx="1"/>
          </p:nvPr>
        </p:nvSpPr>
        <p:spPr>
          <a:xfrm>
            <a:off x="838200" y="1825625"/>
            <a:ext cx="3797807" cy="4351338"/>
          </a:xfrm>
        </p:spPr>
        <p:txBody>
          <a:bodyPr>
            <a:normAutofit/>
          </a:bodyPr>
          <a:lstStyle/>
          <a:p>
            <a:endParaRPr lang="en-US" sz="2000"/>
          </a:p>
        </p:txBody>
      </p:sp>
    </p:spTree>
    <p:extLst>
      <p:ext uri="{BB962C8B-B14F-4D97-AF65-F5344CB8AC3E}">
        <p14:creationId xmlns:p14="http://schemas.microsoft.com/office/powerpoint/2010/main" val="3078124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22347" r="18266" b="-1"/>
          <a:stretch/>
        </p:blipFill>
        <p:spPr>
          <a:xfrm>
            <a:off x="6090612" y="10"/>
            <a:ext cx="6101387" cy="6857990"/>
          </a:xfrm>
          <a:prstGeom prst="rect">
            <a:avLst/>
          </a:prstGeom>
          <a:effectLst/>
        </p:spPr>
      </p:pic>
      <p:sp>
        <p:nvSpPr>
          <p:cNvPr id="2" name="Title 1"/>
          <p:cNvSpPr>
            <a:spLocks noGrp="1"/>
          </p:cNvSpPr>
          <p:nvPr>
            <p:ph type="title"/>
          </p:nvPr>
        </p:nvSpPr>
        <p:spPr>
          <a:xfrm>
            <a:off x="648929" y="629266"/>
            <a:ext cx="5127031" cy="1676603"/>
          </a:xfrm>
        </p:spPr>
        <p:txBody>
          <a:bodyPr>
            <a:normAutofit/>
          </a:bodyPr>
          <a:lstStyle/>
          <a:p>
            <a:r>
              <a:rPr lang="en-ZA" dirty="0"/>
              <a:t>1870 – </a:t>
            </a:r>
            <a:br>
              <a:rPr lang="en-ZA" dirty="0"/>
            </a:br>
            <a:r>
              <a:rPr lang="en-ZA" dirty="0" err="1"/>
              <a:t>HansenWriting</a:t>
            </a:r>
            <a:r>
              <a:rPr lang="en-ZA" dirty="0"/>
              <a:t> ball</a:t>
            </a:r>
            <a:endParaRPr lang="en-GB" dirty="0"/>
          </a:p>
        </p:txBody>
      </p:sp>
      <p:sp>
        <p:nvSpPr>
          <p:cNvPr id="8" name="Content Placeholder 7"/>
          <p:cNvSpPr>
            <a:spLocks noGrp="1"/>
          </p:cNvSpPr>
          <p:nvPr>
            <p:ph idx="1"/>
          </p:nvPr>
        </p:nvSpPr>
        <p:spPr>
          <a:xfrm>
            <a:off x="648930" y="2438400"/>
            <a:ext cx="5127029" cy="3785419"/>
          </a:xfrm>
        </p:spPr>
        <p:txBody>
          <a:bodyPr>
            <a:normAutofit/>
          </a:bodyPr>
          <a:lstStyle/>
          <a:p>
            <a:endParaRPr lang="en-US" sz="2000"/>
          </a:p>
        </p:txBody>
      </p:sp>
    </p:spTree>
    <p:extLst>
      <p:ext uri="{BB962C8B-B14F-4D97-AF65-F5344CB8AC3E}">
        <p14:creationId xmlns:p14="http://schemas.microsoft.com/office/powerpoint/2010/main" val="918013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8"/>
          <p:cNvPicPr>
            <a:picLocks noChangeAspect="1"/>
          </p:cNvPicPr>
          <p:nvPr/>
        </p:nvPicPr>
        <p:blipFill rotWithShape="1">
          <a:blip r:embed="rId3">
            <a:extLst>
              <a:ext uri="{28A0092B-C50C-407E-A947-70E740481C1C}">
                <a14:useLocalDpi xmlns:a14="http://schemas.microsoft.com/office/drawing/2010/main" val="0"/>
              </a:ext>
            </a:extLst>
          </a:blip>
          <a:srcRect t="4599" r="1" b="19658"/>
          <a:stretch/>
        </p:blipFill>
        <p:spPr>
          <a:xfrm>
            <a:off x="5120640" y="1904281"/>
            <a:ext cx="6233160" cy="4272681"/>
          </a:xfrm>
          <a:prstGeom prst="rect">
            <a:avLst/>
          </a:prstGeom>
        </p:spPr>
      </p:pic>
      <p:sp>
        <p:nvSpPr>
          <p:cNvPr id="4" name="Title 3"/>
          <p:cNvSpPr>
            <a:spLocks noGrp="1"/>
          </p:cNvSpPr>
          <p:nvPr>
            <p:ph type="title"/>
          </p:nvPr>
        </p:nvSpPr>
        <p:spPr>
          <a:xfrm>
            <a:off x="838200" y="365125"/>
            <a:ext cx="10515600" cy="1325563"/>
          </a:xfrm>
        </p:spPr>
        <p:txBody>
          <a:bodyPr>
            <a:normAutofit/>
          </a:bodyPr>
          <a:lstStyle/>
          <a:p>
            <a:r>
              <a:rPr lang="en-ZA" dirty="0"/>
              <a:t>Arm and shoulder over extension</a:t>
            </a:r>
            <a:endParaRPr lang="en-GB" dirty="0"/>
          </a:p>
        </p:txBody>
      </p:sp>
      <p:sp>
        <p:nvSpPr>
          <p:cNvPr id="13" name="Content Placeholder 12"/>
          <p:cNvSpPr>
            <a:spLocks noGrp="1"/>
          </p:cNvSpPr>
          <p:nvPr>
            <p:ph idx="1"/>
          </p:nvPr>
        </p:nvSpPr>
        <p:spPr>
          <a:xfrm>
            <a:off x="838200" y="1825625"/>
            <a:ext cx="3797807" cy="4351338"/>
          </a:xfrm>
        </p:spPr>
        <p:txBody>
          <a:bodyPr>
            <a:normAutofit/>
          </a:bodyPr>
          <a:lstStyle/>
          <a:p>
            <a:endParaRPr lang="en-US" sz="2000"/>
          </a:p>
        </p:txBody>
      </p:sp>
    </p:spTree>
    <p:extLst>
      <p:ext uri="{BB962C8B-B14F-4D97-AF65-F5344CB8AC3E}">
        <p14:creationId xmlns:p14="http://schemas.microsoft.com/office/powerpoint/2010/main" val="909091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8"/>
          <p:cNvPicPr>
            <a:picLocks noChangeAspect="1"/>
          </p:cNvPicPr>
          <p:nvPr/>
        </p:nvPicPr>
        <p:blipFill rotWithShape="1">
          <a:blip r:embed="rId3">
            <a:extLst>
              <a:ext uri="{28A0092B-C50C-407E-A947-70E740481C1C}">
                <a14:useLocalDpi xmlns:a14="http://schemas.microsoft.com/office/drawing/2010/main" val="0"/>
              </a:ext>
            </a:extLst>
          </a:blip>
          <a:srcRect t="7990" r="1" b="1"/>
          <a:stretch/>
        </p:blipFill>
        <p:spPr>
          <a:xfrm>
            <a:off x="5120640" y="1904281"/>
            <a:ext cx="6233160" cy="4272681"/>
          </a:xfrm>
          <a:prstGeom prst="rect">
            <a:avLst/>
          </a:prstGeom>
        </p:spPr>
      </p:pic>
      <p:sp>
        <p:nvSpPr>
          <p:cNvPr id="4" name="Title 3"/>
          <p:cNvSpPr>
            <a:spLocks noGrp="1"/>
          </p:cNvSpPr>
          <p:nvPr>
            <p:ph type="title"/>
          </p:nvPr>
        </p:nvSpPr>
        <p:spPr>
          <a:xfrm>
            <a:off x="838200" y="365125"/>
            <a:ext cx="10515600" cy="1325563"/>
          </a:xfrm>
        </p:spPr>
        <p:txBody>
          <a:bodyPr>
            <a:normAutofit/>
          </a:bodyPr>
          <a:lstStyle/>
          <a:p>
            <a:r>
              <a:rPr lang="en-ZA" dirty="0"/>
              <a:t>Avoiding over extension</a:t>
            </a:r>
            <a:endParaRPr lang="en-GB" dirty="0"/>
          </a:p>
        </p:txBody>
      </p:sp>
      <p:sp>
        <p:nvSpPr>
          <p:cNvPr id="13" name="Content Placeholder 12"/>
          <p:cNvSpPr>
            <a:spLocks noGrp="1"/>
          </p:cNvSpPr>
          <p:nvPr>
            <p:ph idx="1"/>
          </p:nvPr>
        </p:nvSpPr>
        <p:spPr>
          <a:xfrm>
            <a:off x="838200" y="1825625"/>
            <a:ext cx="3797807" cy="4351338"/>
          </a:xfrm>
        </p:spPr>
        <p:txBody>
          <a:bodyPr>
            <a:normAutofit/>
          </a:bodyPr>
          <a:lstStyle/>
          <a:p>
            <a:endParaRPr lang="en-US" sz="2000"/>
          </a:p>
        </p:txBody>
      </p:sp>
    </p:spTree>
    <p:extLst>
      <p:ext uri="{BB962C8B-B14F-4D97-AF65-F5344CB8AC3E}">
        <p14:creationId xmlns:p14="http://schemas.microsoft.com/office/powerpoint/2010/main" val="1137216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8"/>
          <p:cNvPicPr>
            <a:picLocks noChangeAspect="1"/>
          </p:cNvPicPr>
          <p:nvPr/>
        </p:nvPicPr>
        <p:blipFill rotWithShape="1">
          <a:blip r:embed="rId3">
            <a:extLst>
              <a:ext uri="{28A0092B-C50C-407E-A947-70E740481C1C}">
                <a14:useLocalDpi xmlns:a14="http://schemas.microsoft.com/office/drawing/2010/main" val="0"/>
              </a:ext>
            </a:extLst>
          </a:blip>
          <a:srcRect l="12733" r="16513" b="-1"/>
          <a:stretch/>
        </p:blipFill>
        <p:spPr>
          <a:xfrm>
            <a:off x="5120640" y="1904281"/>
            <a:ext cx="6233160" cy="4272681"/>
          </a:xfrm>
          <a:prstGeom prst="rect">
            <a:avLst/>
          </a:prstGeom>
        </p:spPr>
      </p:pic>
      <p:sp>
        <p:nvSpPr>
          <p:cNvPr id="4" name="Title 3"/>
          <p:cNvSpPr>
            <a:spLocks noGrp="1"/>
          </p:cNvSpPr>
          <p:nvPr>
            <p:ph type="title"/>
          </p:nvPr>
        </p:nvSpPr>
        <p:spPr>
          <a:xfrm>
            <a:off x="838200" y="365125"/>
            <a:ext cx="10515600" cy="1325563"/>
          </a:xfrm>
        </p:spPr>
        <p:txBody>
          <a:bodyPr>
            <a:normAutofit/>
          </a:bodyPr>
          <a:lstStyle/>
          <a:p>
            <a:r>
              <a:rPr lang="en-ZA" dirty="0"/>
              <a:t>Avoiding over extension</a:t>
            </a:r>
            <a:endParaRPr lang="en-GB" dirty="0"/>
          </a:p>
        </p:txBody>
      </p:sp>
      <p:sp>
        <p:nvSpPr>
          <p:cNvPr id="13" name="Content Placeholder 12"/>
          <p:cNvSpPr>
            <a:spLocks noGrp="1"/>
          </p:cNvSpPr>
          <p:nvPr>
            <p:ph idx="1"/>
          </p:nvPr>
        </p:nvSpPr>
        <p:spPr>
          <a:xfrm>
            <a:off x="838200" y="1825625"/>
            <a:ext cx="3797807" cy="4351338"/>
          </a:xfrm>
        </p:spPr>
        <p:txBody>
          <a:bodyPr>
            <a:normAutofit/>
          </a:bodyPr>
          <a:lstStyle/>
          <a:p>
            <a:endParaRPr lang="en-US" sz="2000"/>
          </a:p>
        </p:txBody>
      </p:sp>
    </p:spTree>
    <p:extLst>
      <p:ext uri="{BB962C8B-B14F-4D97-AF65-F5344CB8AC3E}">
        <p14:creationId xmlns:p14="http://schemas.microsoft.com/office/powerpoint/2010/main" val="463423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0879" y="1904281"/>
            <a:ext cx="4272681" cy="4272681"/>
          </a:xfrm>
          <a:prstGeom prst="rect">
            <a:avLst/>
          </a:prstGeom>
        </p:spPr>
      </p:pic>
      <p:sp>
        <p:nvSpPr>
          <p:cNvPr id="4" name="Title 3"/>
          <p:cNvSpPr>
            <a:spLocks noGrp="1"/>
          </p:cNvSpPr>
          <p:nvPr>
            <p:ph type="title"/>
          </p:nvPr>
        </p:nvSpPr>
        <p:spPr>
          <a:xfrm>
            <a:off x="838200" y="365125"/>
            <a:ext cx="10515600" cy="1325563"/>
          </a:xfrm>
        </p:spPr>
        <p:txBody>
          <a:bodyPr>
            <a:normAutofit/>
          </a:bodyPr>
          <a:lstStyle/>
          <a:p>
            <a:r>
              <a:rPr lang="en-ZA" dirty="0"/>
              <a:t>Mechanical keys</a:t>
            </a:r>
            <a:endParaRPr lang="en-GB" dirty="0"/>
          </a:p>
        </p:txBody>
      </p:sp>
      <p:sp>
        <p:nvSpPr>
          <p:cNvPr id="13" name="Content Placeholder 12"/>
          <p:cNvSpPr>
            <a:spLocks noGrp="1"/>
          </p:cNvSpPr>
          <p:nvPr>
            <p:ph idx="1"/>
          </p:nvPr>
        </p:nvSpPr>
        <p:spPr>
          <a:xfrm>
            <a:off x="838200" y="1825625"/>
            <a:ext cx="3797807" cy="4351338"/>
          </a:xfrm>
        </p:spPr>
        <p:txBody>
          <a:bodyPr>
            <a:normAutofit/>
          </a:bodyPr>
          <a:lstStyle/>
          <a:p>
            <a:endParaRPr lang="en-US" sz="2000"/>
          </a:p>
        </p:txBody>
      </p:sp>
    </p:spTree>
    <p:extLst>
      <p:ext uri="{BB962C8B-B14F-4D97-AF65-F5344CB8AC3E}">
        <p14:creationId xmlns:p14="http://schemas.microsoft.com/office/powerpoint/2010/main" val="3818247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How do we improve on this</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055908"/>
            <a:ext cx="10515600" cy="3890772"/>
          </a:xfrm>
        </p:spPr>
      </p:pic>
    </p:spTree>
    <p:extLst>
      <p:ext uri="{BB962C8B-B14F-4D97-AF65-F5344CB8AC3E}">
        <p14:creationId xmlns:p14="http://schemas.microsoft.com/office/powerpoint/2010/main" val="3359401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838200" y="963877"/>
            <a:ext cx="3494362" cy="4930246"/>
          </a:xfrm>
        </p:spPr>
        <p:txBody>
          <a:bodyPr>
            <a:normAutofit/>
          </a:bodyPr>
          <a:lstStyle/>
          <a:p>
            <a:pPr algn="r"/>
            <a:r>
              <a:rPr lang="en-ZA">
                <a:solidFill>
                  <a:schemeClr val="accent1"/>
                </a:solidFill>
              </a:rPr>
              <a:t>Wishlist</a:t>
            </a:r>
            <a:endParaRPr lang="en-GB">
              <a:solidFill>
                <a:schemeClr val="accent1"/>
              </a:solidFill>
            </a:endParaRPr>
          </a:p>
        </p:txBody>
      </p:sp>
      <p:sp>
        <p:nvSpPr>
          <p:cNvPr id="5" name="Content Placeholder 4"/>
          <p:cNvSpPr>
            <a:spLocks noGrp="1"/>
          </p:cNvSpPr>
          <p:nvPr>
            <p:ph idx="1"/>
          </p:nvPr>
        </p:nvSpPr>
        <p:spPr>
          <a:xfrm>
            <a:off x="4976031" y="963877"/>
            <a:ext cx="6377769" cy="4930246"/>
          </a:xfrm>
        </p:spPr>
        <p:txBody>
          <a:bodyPr anchor="ctr">
            <a:normAutofit/>
          </a:bodyPr>
          <a:lstStyle/>
          <a:p>
            <a:r>
              <a:rPr lang="en-ZA" sz="2400" dirty="0"/>
              <a:t>Split keyboard / Wide keyboard</a:t>
            </a:r>
          </a:p>
          <a:p>
            <a:r>
              <a:rPr lang="en-ZA" sz="2400" dirty="0"/>
              <a:t>Smaller keyboard</a:t>
            </a:r>
          </a:p>
          <a:p>
            <a:r>
              <a:rPr lang="en-ZA" sz="2400" dirty="0"/>
              <a:t>No slope from back to front</a:t>
            </a:r>
          </a:p>
          <a:p>
            <a:r>
              <a:rPr lang="en-ZA" sz="2400" dirty="0"/>
              <a:t>Palm rests</a:t>
            </a:r>
          </a:p>
          <a:p>
            <a:r>
              <a:rPr lang="en-ZA" sz="2400" dirty="0"/>
              <a:t>Tenting (Adjustable)</a:t>
            </a:r>
          </a:p>
          <a:p>
            <a:r>
              <a:rPr lang="en-ZA" sz="2400" dirty="0"/>
              <a:t>Mechanical switches</a:t>
            </a:r>
            <a:endParaRPr lang="en-GB" sz="2400" dirty="0"/>
          </a:p>
        </p:txBody>
      </p:sp>
    </p:spTree>
    <p:extLst>
      <p:ext uri="{BB962C8B-B14F-4D97-AF65-F5344CB8AC3E}">
        <p14:creationId xmlns:p14="http://schemas.microsoft.com/office/powerpoint/2010/main" val="296632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a:solidFill>
                  <a:schemeClr val="tx1">
                    <a:lumMod val="85000"/>
                    <a:lumOff val="15000"/>
                  </a:schemeClr>
                </a:solidFill>
                <a:latin typeface="+mj-lt"/>
                <a:ea typeface="+mj-ea"/>
                <a:cs typeface="+mj-cs"/>
              </a:rPr>
              <a:t>Commercial options</a:t>
            </a:r>
          </a:p>
        </p:txBody>
      </p:sp>
      <p:sp>
        <p:nvSpPr>
          <p:cNvPr id="5" name="Text Placeholder 4"/>
          <p:cNvSpPr>
            <a:spLocks noGrp="1"/>
          </p:cNvSpPr>
          <p:nvPr>
            <p:ph type="body" idx="1"/>
          </p:nvPr>
        </p:nvSpPr>
        <p:spPr>
          <a:xfrm>
            <a:off x="1023257" y="965198"/>
            <a:ext cx="2707937" cy="4927602"/>
          </a:xfrm>
        </p:spPr>
        <p:txBody>
          <a:bodyPr vert="horz" lIns="91440" tIns="45720" rIns="91440" bIns="45720" rtlCol="0" anchor="ctr">
            <a:normAutofit/>
          </a:bodyPr>
          <a:lstStyle/>
          <a:p>
            <a:pPr algn="r"/>
            <a:endParaRPr lang="en-US" sz="2000" kern="1200">
              <a:solidFill>
                <a:schemeClr val="accent1"/>
              </a:solidFill>
              <a:latin typeface="+mn-lt"/>
              <a:ea typeface="+mn-ea"/>
              <a:cs typeface="+mn-cs"/>
            </a:endParaRPr>
          </a:p>
        </p:txBody>
      </p:sp>
    </p:spTree>
    <p:extLst>
      <p:ext uri="{BB962C8B-B14F-4D97-AF65-F5344CB8AC3E}">
        <p14:creationId xmlns:p14="http://schemas.microsoft.com/office/powerpoint/2010/main" val="1162115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11"/>
          <p:cNvPicPr>
            <a:picLocks noChangeAspect="1"/>
          </p:cNvPicPr>
          <p:nvPr/>
        </p:nvPicPr>
        <p:blipFill rotWithShape="1">
          <a:blip r:embed="rId3">
            <a:extLst>
              <a:ext uri="{28A0092B-C50C-407E-A947-70E740481C1C}">
                <a14:useLocalDpi xmlns:a14="http://schemas.microsoft.com/office/drawing/2010/main" val="0"/>
              </a:ext>
            </a:extLst>
          </a:blip>
          <a:srcRect t="10196" r="1" b="9157"/>
          <a:stretch/>
        </p:blipFill>
        <p:spPr>
          <a:xfrm>
            <a:off x="4636008" y="640082"/>
            <a:ext cx="6916329" cy="5577837"/>
          </a:xfrm>
          <a:prstGeom prst="rect">
            <a:avLst/>
          </a:prstGeom>
          <a:effectLst/>
        </p:spPr>
      </p:pic>
      <p:sp>
        <p:nvSpPr>
          <p:cNvPr id="4" name="Title 3"/>
          <p:cNvSpPr>
            <a:spLocks noGrp="1"/>
          </p:cNvSpPr>
          <p:nvPr>
            <p:ph type="title"/>
          </p:nvPr>
        </p:nvSpPr>
        <p:spPr>
          <a:xfrm>
            <a:off x="648929" y="629266"/>
            <a:ext cx="3667039" cy="1676603"/>
          </a:xfrm>
        </p:spPr>
        <p:txBody>
          <a:bodyPr>
            <a:normAutofit/>
          </a:bodyPr>
          <a:lstStyle/>
          <a:p>
            <a:r>
              <a:rPr lang="en-GB" dirty="0" err="1"/>
              <a:t>Zalman</a:t>
            </a:r>
            <a:r>
              <a:rPr lang="en-GB" dirty="0"/>
              <a:t> K500</a:t>
            </a:r>
          </a:p>
        </p:txBody>
      </p:sp>
      <p:sp>
        <p:nvSpPr>
          <p:cNvPr id="22" name="Content Placeholder 15"/>
          <p:cNvSpPr>
            <a:spLocks noGrp="1"/>
          </p:cNvSpPr>
          <p:nvPr>
            <p:ph idx="1"/>
          </p:nvPr>
        </p:nvSpPr>
        <p:spPr>
          <a:xfrm>
            <a:off x="648930" y="2438400"/>
            <a:ext cx="3667037" cy="3785419"/>
          </a:xfrm>
        </p:spPr>
        <p:txBody>
          <a:bodyPr>
            <a:normAutofit/>
          </a:bodyPr>
          <a:lstStyle/>
          <a:p>
            <a:endParaRPr lang="en-US" sz="1800"/>
          </a:p>
        </p:txBody>
      </p:sp>
    </p:spTree>
    <p:extLst>
      <p:ext uri="{BB962C8B-B14F-4D97-AF65-F5344CB8AC3E}">
        <p14:creationId xmlns:p14="http://schemas.microsoft.com/office/powerpoint/2010/main" val="3180457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ZA" dirty="0"/>
              <a:t>Code keyboard</a:t>
            </a:r>
            <a:endParaRPr lang="en-GB"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8921" y="1690688"/>
            <a:ext cx="10854158" cy="3699459"/>
          </a:xfrm>
        </p:spPr>
      </p:pic>
    </p:spTree>
    <p:extLst>
      <p:ext uri="{BB962C8B-B14F-4D97-AF65-F5344CB8AC3E}">
        <p14:creationId xmlns:p14="http://schemas.microsoft.com/office/powerpoint/2010/main" val="1918571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Kinesis Freestyle2 with VIP3 Lifters</a:t>
            </a:r>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86649" y="1690688"/>
            <a:ext cx="7418701" cy="3699459"/>
          </a:xfrm>
        </p:spPr>
      </p:pic>
    </p:spTree>
    <p:extLst>
      <p:ext uri="{BB962C8B-B14F-4D97-AF65-F5344CB8AC3E}">
        <p14:creationId xmlns:p14="http://schemas.microsoft.com/office/powerpoint/2010/main" val="4169381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2778" r="1" b="6238"/>
          <a:stretch/>
        </p:blipFill>
        <p:spPr>
          <a:xfrm>
            <a:off x="7556408" y="10"/>
            <a:ext cx="4635591" cy="6857990"/>
          </a:xfrm>
          <a:prstGeom prst="rect">
            <a:avLst/>
          </a:prstGeom>
          <a:effectLst/>
        </p:spPr>
      </p:pic>
      <p:sp>
        <p:nvSpPr>
          <p:cNvPr id="2" name="Title 1"/>
          <p:cNvSpPr>
            <a:spLocks noGrp="1"/>
          </p:cNvSpPr>
          <p:nvPr>
            <p:ph type="title"/>
          </p:nvPr>
        </p:nvSpPr>
        <p:spPr>
          <a:xfrm>
            <a:off x="648929" y="629266"/>
            <a:ext cx="6586491" cy="1676603"/>
          </a:xfrm>
        </p:spPr>
        <p:txBody>
          <a:bodyPr>
            <a:normAutofit/>
          </a:bodyPr>
          <a:lstStyle/>
          <a:p>
            <a:r>
              <a:rPr lang="en-GB" dirty="0"/>
              <a:t>1874 - S&amp;G Remington No.1 </a:t>
            </a:r>
          </a:p>
        </p:txBody>
      </p:sp>
      <p:sp>
        <p:nvSpPr>
          <p:cNvPr id="8" name="Content Placeholder 7"/>
          <p:cNvSpPr>
            <a:spLocks noGrp="1"/>
          </p:cNvSpPr>
          <p:nvPr>
            <p:ph idx="1"/>
          </p:nvPr>
        </p:nvSpPr>
        <p:spPr>
          <a:xfrm>
            <a:off x="648930" y="2438400"/>
            <a:ext cx="6586489" cy="3785419"/>
          </a:xfrm>
        </p:spPr>
        <p:txBody>
          <a:bodyPr>
            <a:normAutofit/>
          </a:bodyPr>
          <a:lstStyle/>
          <a:p>
            <a:endParaRPr lang="en-US" sz="2400"/>
          </a:p>
        </p:txBody>
      </p:sp>
    </p:spTree>
    <p:extLst>
      <p:ext uri="{BB962C8B-B14F-4D97-AF65-F5344CB8AC3E}">
        <p14:creationId xmlns:p14="http://schemas.microsoft.com/office/powerpoint/2010/main" val="24502620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Kinesis Advantage2</a:t>
            </a:r>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54800" y="1690688"/>
            <a:ext cx="7282399" cy="3699459"/>
          </a:xfrm>
        </p:spPr>
      </p:pic>
    </p:spTree>
    <p:extLst>
      <p:ext uri="{BB962C8B-B14F-4D97-AF65-F5344CB8AC3E}">
        <p14:creationId xmlns:p14="http://schemas.microsoft.com/office/powerpoint/2010/main" val="2769464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a:solidFill>
                  <a:schemeClr val="tx1">
                    <a:lumMod val="85000"/>
                    <a:lumOff val="15000"/>
                  </a:schemeClr>
                </a:solidFill>
                <a:latin typeface="+mj-lt"/>
                <a:ea typeface="+mj-ea"/>
                <a:cs typeface="+mj-cs"/>
              </a:rPr>
              <a:t>DIY Kits</a:t>
            </a:r>
          </a:p>
        </p:txBody>
      </p:sp>
      <p:sp>
        <p:nvSpPr>
          <p:cNvPr id="4" name="Text Placeholder 3"/>
          <p:cNvSpPr>
            <a:spLocks noGrp="1"/>
          </p:cNvSpPr>
          <p:nvPr>
            <p:ph type="body" idx="1"/>
          </p:nvPr>
        </p:nvSpPr>
        <p:spPr>
          <a:xfrm>
            <a:off x="1023257" y="965198"/>
            <a:ext cx="2707937" cy="4927602"/>
          </a:xfrm>
        </p:spPr>
        <p:txBody>
          <a:bodyPr vert="horz" lIns="91440" tIns="45720" rIns="91440" bIns="45720" rtlCol="0" anchor="ctr">
            <a:normAutofit/>
          </a:bodyPr>
          <a:lstStyle/>
          <a:p>
            <a:pPr algn="r"/>
            <a:endParaRPr lang="en-US" sz="2000" kern="1200">
              <a:solidFill>
                <a:schemeClr val="accent1"/>
              </a:solidFill>
              <a:latin typeface="+mn-lt"/>
              <a:ea typeface="+mn-ea"/>
              <a:cs typeface="+mn-cs"/>
            </a:endParaRPr>
          </a:p>
        </p:txBody>
      </p:sp>
    </p:spTree>
    <p:extLst>
      <p:ext uri="{BB962C8B-B14F-4D97-AF65-F5344CB8AC3E}">
        <p14:creationId xmlns:p14="http://schemas.microsoft.com/office/powerpoint/2010/main" val="1353881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171" y="2763660"/>
            <a:ext cx="4038723" cy="388599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9162" y="2726649"/>
            <a:ext cx="3923009" cy="392300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9262" y="602273"/>
            <a:ext cx="2732942" cy="2732942"/>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416" y="1493371"/>
            <a:ext cx="5361354" cy="22182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416" y="858227"/>
            <a:ext cx="7037403" cy="1270289"/>
          </a:xfrm>
          <a:prstGeom prst="rect">
            <a:avLst/>
          </a:prstGeom>
        </p:spPr>
      </p:pic>
    </p:spTree>
    <p:extLst>
      <p:ext uri="{BB962C8B-B14F-4D97-AF65-F5344CB8AC3E}">
        <p14:creationId xmlns:p14="http://schemas.microsoft.com/office/powerpoint/2010/main" val="4093497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640" y="2645951"/>
            <a:ext cx="6233160" cy="2789339"/>
          </a:xfrm>
          <a:prstGeom prst="rect">
            <a:avLst/>
          </a:prstGeom>
        </p:spPr>
      </p:pic>
      <p:sp>
        <p:nvSpPr>
          <p:cNvPr id="2" name="Title 1"/>
          <p:cNvSpPr>
            <a:spLocks noGrp="1"/>
          </p:cNvSpPr>
          <p:nvPr>
            <p:ph type="title"/>
          </p:nvPr>
        </p:nvSpPr>
        <p:spPr>
          <a:xfrm>
            <a:off x="838200" y="365125"/>
            <a:ext cx="10515600" cy="1325563"/>
          </a:xfrm>
        </p:spPr>
        <p:txBody>
          <a:bodyPr>
            <a:normAutofit/>
          </a:bodyPr>
          <a:lstStyle/>
          <a:p>
            <a:r>
              <a:rPr lang="en-ZA" dirty="0"/>
              <a:t>2011 – </a:t>
            </a:r>
            <a:r>
              <a:rPr lang="en-ZA" dirty="0" err="1"/>
              <a:t>Ergodox</a:t>
            </a:r>
            <a:endParaRPr lang="en-GB" dirty="0"/>
          </a:p>
        </p:txBody>
      </p:sp>
      <p:sp>
        <p:nvSpPr>
          <p:cNvPr id="11" name="Content Placeholder 10"/>
          <p:cNvSpPr>
            <a:spLocks noGrp="1"/>
          </p:cNvSpPr>
          <p:nvPr>
            <p:ph idx="1"/>
          </p:nvPr>
        </p:nvSpPr>
        <p:spPr>
          <a:xfrm>
            <a:off x="838200" y="1825625"/>
            <a:ext cx="3797807" cy="4351338"/>
          </a:xfrm>
        </p:spPr>
        <p:txBody>
          <a:bodyPr>
            <a:normAutofit/>
          </a:bodyPr>
          <a:lstStyle/>
          <a:p>
            <a:endParaRPr lang="en-US" sz="2000"/>
          </a:p>
        </p:txBody>
      </p:sp>
    </p:spTree>
    <p:extLst>
      <p:ext uri="{BB962C8B-B14F-4D97-AF65-F5344CB8AC3E}">
        <p14:creationId xmlns:p14="http://schemas.microsoft.com/office/powerpoint/2010/main" val="9434130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6"/>
          <p:cNvPicPr>
            <a:picLocks noChangeAspect="1"/>
          </p:cNvPicPr>
          <p:nvPr/>
        </p:nvPicPr>
        <p:blipFill rotWithShape="1">
          <a:blip r:embed="rId3">
            <a:extLst>
              <a:ext uri="{28A0092B-C50C-407E-A947-70E740481C1C}">
                <a14:useLocalDpi xmlns:a14="http://schemas.microsoft.com/office/drawing/2010/main" val="0"/>
              </a:ext>
            </a:extLst>
          </a:blip>
          <a:srcRect l="909" r="1716" b="3"/>
          <a:stretch/>
        </p:blipFill>
        <p:spPr>
          <a:xfrm>
            <a:off x="5120640" y="1904281"/>
            <a:ext cx="6233160" cy="4272681"/>
          </a:xfrm>
          <a:prstGeom prst="rect">
            <a:avLst/>
          </a:prstGeom>
          <a:effectLst>
            <a:softEdge rad="127000"/>
          </a:effectLst>
        </p:spPr>
      </p:pic>
      <p:sp>
        <p:nvSpPr>
          <p:cNvPr id="2" name="Title 1"/>
          <p:cNvSpPr>
            <a:spLocks noGrp="1"/>
          </p:cNvSpPr>
          <p:nvPr>
            <p:ph type="title"/>
          </p:nvPr>
        </p:nvSpPr>
        <p:spPr>
          <a:xfrm>
            <a:off x="838200" y="365125"/>
            <a:ext cx="10515600" cy="1325563"/>
          </a:xfrm>
        </p:spPr>
        <p:txBody>
          <a:bodyPr>
            <a:normAutofit/>
          </a:bodyPr>
          <a:lstStyle/>
          <a:p>
            <a:r>
              <a:rPr lang="en-ZA" dirty="0"/>
              <a:t>2017 – </a:t>
            </a:r>
            <a:r>
              <a:rPr lang="en-ZA" dirty="0" err="1"/>
              <a:t>Ergodox</a:t>
            </a:r>
            <a:r>
              <a:rPr lang="en-ZA" dirty="0"/>
              <a:t> EZ</a:t>
            </a:r>
            <a:endParaRPr lang="en-GB" dirty="0"/>
          </a:p>
        </p:txBody>
      </p:sp>
      <p:sp>
        <p:nvSpPr>
          <p:cNvPr id="11" name="Content Placeholder 10"/>
          <p:cNvSpPr>
            <a:spLocks noGrp="1"/>
          </p:cNvSpPr>
          <p:nvPr>
            <p:ph idx="1"/>
          </p:nvPr>
        </p:nvSpPr>
        <p:spPr>
          <a:xfrm>
            <a:off x="838200" y="1825625"/>
            <a:ext cx="3797807" cy="4351338"/>
          </a:xfrm>
        </p:spPr>
        <p:txBody>
          <a:bodyPr>
            <a:normAutofit/>
          </a:bodyPr>
          <a:lstStyle/>
          <a:p>
            <a:endParaRPr lang="en-US" sz="2000"/>
          </a:p>
        </p:txBody>
      </p:sp>
    </p:spTree>
    <p:extLst>
      <p:ext uri="{BB962C8B-B14F-4D97-AF65-F5344CB8AC3E}">
        <p14:creationId xmlns:p14="http://schemas.microsoft.com/office/powerpoint/2010/main" val="2960201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a:solidFill>
                  <a:schemeClr val="tx1">
                    <a:lumMod val="85000"/>
                    <a:lumOff val="15000"/>
                  </a:schemeClr>
                </a:solidFill>
                <a:latin typeface="+mj-lt"/>
                <a:ea typeface="+mj-ea"/>
                <a:cs typeface="+mj-cs"/>
              </a:rPr>
              <a:t>Building your own</a:t>
            </a:r>
          </a:p>
        </p:txBody>
      </p:sp>
      <p:sp>
        <p:nvSpPr>
          <p:cNvPr id="4" name="Text Placeholder 3"/>
          <p:cNvSpPr>
            <a:spLocks noGrp="1"/>
          </p:cNvSpPr>
          <p:nvPr>
            <p:ph type="body" idx="1"/>
          </p:nvPr>
        </p:nvSpPr>
        <p:spPr>
          <a:xfrm>
            <a:off x="1023257" y="965198"/>
            <a:ext cx="2707937" cy="4927602"/>
          </a:xfrm>
        </p:spPr>
        <p:txBody>
          <a:bodyPr vert="horz" lIns="91440" tIns="45720" rIns="91440" bIns="45720" rtlCol="0" anchor="ctr">
            <a:normAutofit/>
          </a:bodyPr>
          <a:lstStyle/>
          <a:p>
            <a:pPr algn="r"/>
            <a:endParaRPr lang="en-US" sz="2000" kern="1200">
              <a:solidFill>
                <a:schemeClr val="accent1"/>
              </a:solidFill>
              <a:latin typeface="+mn-lt"/>
              <a:ea typeface="+mn-ea"/>
              <a:cs typeface="+mn-cs"/>
            </a:endParaRPr>
          </a:p>
        </p:txBody>
      </p:sp>
    </p:spTree>
    <p:extLst>
      <p:ext uri="{BB962C8B-B14F-4D97-AF65-F5344CB8AC3E}">
        <p14:creationId xmlns:p14="http://schemas.microsoft.com/office/powerpoint/2010/main" val="31001949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ZA" dirty="0"/>
              <a:t>Dactyl keyboard</a:t>
            </a:r>
            <a:endParaRPr lang="en-GB"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14775" y="2110581"/>
            <a:ext cx="7439025" cy="4181475"/>
          </a:xfrm>
        </p:spPr>
      </p:pic>
    </p:spTree>
    <p:extLst>
      <p:ext uri="{BB962C8B-B14F-4D97-AF65-F5344CB8AC3E}">
        <p14:creationId xmlns:p14="http://schemas.microsoft.com/office/powerpoint/2010/main" val="583329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8" name="Content Placeholder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4" name="Title 3"/>
          <p:cNvSpPr>
            <a:spLocks noGrp="1"/>
          </p:cNvSpPr>
          <p:nvPr>
            <p:ph type="title"/>
          </p:nvPr>
        </p:nvSpPr>
        <p:spPr>
          <a:xfrm>
            <a:off x="838200" y="630875"/>
            <a:ext cx="10515600" cy="794064"/>
          </a:xfrm>
          <a:solidFill>
            <a:schemeClr val="tx1">
              <a:alpha val="60000"/>
            </a:schemeClr>
          </a:solidFill>
        </p:spPr>
        <p:txBody>
          <a:bodyPr vert="horz" lIns="91440" tIns="45720" rIns="91440" bIns="45720" rtlCol="0" anchor="ctr">
            <a:normAutofit/>
          </a:bodyPr>
          <a:lstStyle/>
          <a:p>
            <a:r>
              <a:rPr lang="en-US" dirty="0">
                <a:solidFill>
                  <a:schemeClr val="bg1"/>
                </a:solidFill>
              </a:rPr>
              <a:t>Dactyl keyboard – </a:t>
            </a:r>
            <a:r>
              <a:rPr lang="en-US">
                <a:solidFill>
                  <a:schemeClr val="bg1"/>
                </a:solidFill>
              </a:rPr>
              <a:t>parts needed</a:t>
            </a:r>
          </a:p>
        </p:txBody>
      </p:sp>
    </p:spTree>
    <p:extLst>
      <p:ext uri="{BB962C8B-B14F-4D97-AF65-F5344CB8AC3E}">
        <p14:creationId xmlns:p14="http://schemas.microsoft.com/office/powerpoint/2010/main" val="16131060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ZA">
                <a:solidFill>
                  <a:schemeClr val="accent1"/>
                </a:solidFill>
              </a:rPr>
              <a:t>Cost of building your own</a:t>
            </a:r>
            <a:endParaRPr lang="en-GB">
              <a:solidFill>
                <a:schemeClr val="accent1"/>
              </a:solidFill>
            </a:endParaRPr>
          </a:p>
        </p:txBody>
      </p:sp>
      <p:sp>
        <p:nvSpPr>
          <p:cNvPr id="3" name="Content Placeholder 2"/>
          <p:cNvSpPr>
            <a:spLocks noGrp="1"/>
          </p:cNvSpPr>
          <p:nvPr>
            <p:ph idx="1"/>
          </p:nvPr>
        </p:nvSpPr>
        <p:spPr>
          <a:xfrm>
            <a:off x="4976031" y="963877"/>
            <a:ext cx="6377769" cy="4930246"/>
          </a:xfrm>
        </p:spPr>
        <p:txBody>
          <a:bodyPr anchor="ctr">
            <a:normAutofit/>
          </a:bodyPr>
          <a:lstStyle/>
          <a:p>
            <a:r>
              <a:rPr lang="en-ZA" sz="2400"/>
              <a:t>Case: R850</a:t>
            </a:r>
          </a:p>
          <a:p>
            <a:r>
              <a:rPr lang="en-ZA" sz="2400"/>
              <a:t>Switches: R1000 (About $1 each)</a:t>
            </a:r>
          </a:p>
          <a:p>
            <a:r>
              <a:rPr lang="en-ZA" sz="2400"/>
              <a:t>Keycaps: R650+</a:t>
            </a:r>
          </a:p>
          <a:p>
            <a:r>
              <a:rPr lang="en-ZA" sz="2400"/>
              <a:t>Controllers: R550+</a:t>
            </a:r>
          </a:p>
          <a:p>
            <a:r>
              <a:rPr lang="en-ZA" sz="2400"/>
              <a:t>Misc: R250 (Diodes, wire, connectors, solder, etc)</a:t>
            </a:r>
          </a:p>
          <a:p>
            <a:endParaRPr lang="en-ZA" sz="2400"/>
          </a:p>
          <a:p>
            <a:r>
              <a:rPr lang="en-ZA" sz="2400"/>
              <a:t>Total: R3300</a:t>
            </a:r>
            <a:endParaRPr lang="en-GB" sz="2400"/>
          </a:p>
        </p:txBody>
      </p:sp>
    </p:spTree>
    <p:extLst>
      <p:ext uri="{BB962C8B-B14F-4D97-AF65-F5344CB8AC3E}">
        <p14:creationId xmlns:p14="http://schemas.microsoft.com/office/powerpoint/2010/main" val="20037800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ZA" dirty="0">
                <a:solidFill>
                  <a:schemeClr val="accent1"/>
                </a:solidFill>
              </a:rPr>
              <a:t>Who should build their own</a:t>
            </a:r>
            <a:endParaRPr lang="en-GB" dirty="0">
              <a:solidFill>
                <a:schemeClr val="accent1"/>
              </a:solidFill>
            </a:endParaRPr>
          </a:p>
        </p:txBody>
      </p:sp>
      <p:sp>
        <p:nvSpPr>
          <p:cNvPr id="3" name="Content Placeholder 2"/>
          <p:cNvSpPr>
            <a:spLocks noGrp="1"/>
          </p:cNvSpPr>
          <p:nvPr>
            <p:ph idx="1"/>
          </p:nvPr>
        </p:nvSpPr>
        <p:spPr>
          <a:xfrm>
            <a:off x="4976031" y="963877"/>
            <a:ext cx="6377769" cy="4930246"/>
          </a:xfrm>
        </p:spPr>
        <p:txBody>
          <a:bodyPr anchor="ctr">
            <a:normAutofit/>
          </a:bodyPr>
          <a:lstStyle/>
          <a:p>
            <a:r>
              <a:rPr lang="en-ZA" sz="2400" dirty="0"/>
              <a:t>Nobody</a:t>
            </a:r>
          </a:p>
          <a:p>
            <a:r>
              <a:rPr lang="en-ZA" sz="2400" dirty="0"/>
              <a:t>People interested in both keyboards and making stuff</a:t>
            </a:r>
          </a:p>
          <a:p>
            <a:r>
              <a:rPr lang="en-ZA" sz="2400" dirty="0"/>
              <a:t>People looking for something unique</a:t>
            </a:r>
            <a:endParaRPr lang="en-GB" sz="2400" dirty="0"/>
          </a:p>
        </p:txBody>
      </p:sp>
    </p:spTree>
    <p:extLst>
      <p:ext uri="{BB962C8B-B14F-4D97-AF65-F5344CB8AC3E}">
        <p14:creationId xmlns:p14="http://schemas.microsoft.com/office/powerpoint/2010/main" val="342750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a:t>1878 - Remington No.2</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2479" y="1825625"/>
            <a:ext cx="8607042" cy="4351338"/>
          </a:xfrm>
        </p:spPr>
      </p:pic>
    </p:spTree>
    <p:extLst>
      <p:ext uri="{BB962C8B-B14F-4D97-AF65-F5344CB8AC3E}">
        <p14:creationId xmlns:p14="http://schemas.microsoft.com/office/powerpoint/2010/main" val="1273513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a:solidFill>
                  <a:schemeClr val="tx1">
                    <a:lumMod val="85000"/>
                    <a:lumOff val="15000"/>
                  </a:schemeClr>
                </a:solidFill>
                <a:latin typeface="+mj-lt"/>
                <a:ea typeface="+mj-ea"/>
                <a:cs typeface="+mj-cs"/>
              </a:rPr>
              <a:t>Where does this leave us?</a:t>
            </a:r>
          </a:p>
        </p:txBody>
      </p:sp>
      <p:sp>
        <p:nvSpPr>
          <p:cNvPr id="3" name="Text Placeholder 2"/>
          <p:cNvSpPr>
            <a:spLocks noGrp="1"/>
          </p:cNvSpPr>
          <p:nvPr>
            <p:ph type="body" idx="1"/>
          </p:nvPr>
        </p:nvSpPr>
        <p:spPr>
          <a:xfrm>
            <a:off x="1023257" y="965198"/>
            <a:ext cx="2707937" cy="4927602"/>
          </a:xfrm>
        </p:spPr>
        <p:txBody>
          <a:bodyPr vert="horz" lIns="91440" tIns="45720" rIns="91440" bIns="45720" rtlCol="0" anchor="ctr">
            <a:normAutofit/>
          </a:bodyPr>
          <a:lstStyle/>
          <a:p>
            <a:pPr algn="r"/>
            <a:endParaRPr lang="en-US" sz="2000" kern="1200">
              <a:solidFill>
                <a:schemeClr val="accent1"/>
              </a:solidFill>
              <a:latin typeface="+mn-lt"/>
              <a:ea typeface="+mn-ea"/>
              <a:cs typeface="+mn-cs"/>
            </a:endParaRPr>
          </a:p>
        </p:txBody>
      </p:sp>
    </p:spTree>
    <p:extLst>
      <p:ext uri="{BB962C8B-B14F-4D97-AF65-F5344CB8AC3E}">
        <p14:creationId xmlns:p14="http://schemas.microsoft.com/office/powerpoint/2010/main" val="28286992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dirty="0">
                <a:solidFill>
                  <a:schemeClr val="tx1">
                    <a:lumMod val="85000"/>
                    <a:lumOff val="15000"/>
                  </a:schemeClr>
                </a:solidFill>
                <a:latin typeface="+mj-lt"/>
                <a:ea typeface="+mj-ea"/>
                <a:cs typeface="+mj-cs"/>
              </a:rPr>
              <a:t>What should you take away from this</a:t>
            </a:r>
          </a:p>
        </p:txBody>
      </p:sp>
      <p:sp>
        <p:nvSpPr>
          <p:cNvPr id="4" name="Text Placeholder 3"/>
          <p:cNvSpPr>
            <a:spLocks noGrp="1"/>
          </p:cNvSpPr>
          <p:nvPr>
            <p:ph type="body" idx="1"/>
          </p:nvPr>
        </p:nvSpPr>
        <p:spPr>
          <a:xfrm>
            <a:off x="1023257" y="965198"/>
            <a:ext cx="2707937" cy="4927602"/>
          </a:xfrm>
        </p:spPr>
        <p:txBody>
          <a:bodyPr vert="horz" lIns="91440" tIns="45720" rIns="91440" bIns="45720" rtlCol="0" anchor="ctr">
            <a:normAutofit/>
          </a:bodyPr>
          <a:lstStyle/>
          <a:p>
            <a:pPr algn="r"/>
            <a:endParaRPr lang="en-US" sz="2000" kern="1200">
              <a:solidFill>
                <a:schemeClr val="accent1"/>
              </a:solidFill>
              <a:latin typeface="+mn-lt"/>
              <a:ea typeface="+mn-ea"/>
              <a:cs typeface="+mn-cs"/>
            </a:endParaRPr>
          </a:p>
        </p:txBody>
      </p:sp>
    </p:spTree>
    <p:extLst>
      <p:ext uri="{BB962C8B-B14F-4D97-AF65-F5344CB8AC3E}">
        <p14:creationId xmlns:p14="http://schemas.microsoft.com/office/powerpoint/2010/main" val="4676736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dirty="0">
                <a:solidFill>
                  <a:schemeClr val="tx1">
                    <a:lumMod val="85000"/>
                    <a:lumOff val="15000"/>
                  </a:schemeClr>
                </a:solidFill>
                <a:latin typeface="+mj-lt"/>
                <a:ea typeface="+mj-ea"/>
                <a:cs typeface="+mj-cs"/>
              </a:rPr>
              <a:t>Questions</a:t>
            </a:r>
          </a:p>
        </p:txBody>
      </p:sp>
      <p:sp>
        <p:nvSpPr>
          <p:cNvPr id="4" name="Text Placeholder 3"/>
          <p:cNvSpPr>
            <a:spLocks noGrp="1"/>
          </p:cNvSpPr>
          <p:nvPr>
            <p:ph type="body" idx="1"/>
          </p:nvPr>
        </p:nvSpPr>
        <p:spPr>
          <a:xfrm>
            <a:off x="1023257" y="965198"/>
            <a:ext cx="2707937" cy="4927602"/>
          </a:xfrm>
        </p:spPr>
        <p:txBody>
          <a:bodyPr vert="horz" lIns="91440" tIns="45720" rIns="91440" bIns="45720" rtlCol="0" anchor="ctr">
            <a:normAutofit/>
          </a:bodyPr>
          <a:lstStyle/>
          <a:p>
            <a:pPr algn="r"/>
            <a:endParaRPr lang="en-US" sz="2000" kern="1200">
              <a:solidFill>
                <a:schemeClr val="accent1"/>
              </a:solidFill>
              <a:latin typeface="+mn-lt"/>
              <a:ea typeface="+mn-ea"/>
              <a:cs typeface="+mn-cs"/>
            </a:endParaRPr>
          </a:p>
        </p:txBody>
      </p:sp>
    </p:spTree>
    <p:extLst>
      <p:ext uri="{BB962C8B-B14F-4D97-AF65-F5344CB8AC3E}">
        <p14:creationId xmlns:p14="http://schemas.microsoft.com/office/powerpoint/2010/main" val="1532728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ZA" dirty="0">
                <a:solidFill>
                  <a:schemeClr val="accent1"/>
                </a:solidFill>
              </a:rPr>
              <a:t>By 1878 </a:t>
            </a:r>
            <a:br>
              <a:rPr lang="en-ZA" dirty="0">
                <a:solidFill>
                  <a:schemeClr val="accent1"/>
                </a:solidFill>
              </a:rPr>
            </a:br>
            <a:r>
              <a:rPr lang="en-ZA" dirty="0">
                <a:solidFill>
                  <a:schemeClr val="accent1"/>
                </a:solidFill>
              </a:rPr>
              <a:t>we had</a:t>
            </a:r>
            <a:endParaRPr lang="en-GB" dirty="0">
              <a:solidFill>
                <a:schemeClr val="accent1"/>
              </a:solidFill>
            </a:endParaRPr>
          </a:p>
        </p:txBody>
      </p:sp>
      <p:sp>
        <p:nvSpPr>
          <p:cNvPr id="3" name="Content Placeholder 2"/>
          <p:cNvSpPr>
            <a:spLocks noGrp="1"/>
          </p:cNvSpPr>
          <p:nvPr>
            <p:ph idx="1"/>
          </p:nvPr>
        </p:nvSpPr>
        <p:spPr>
          <a:xfrm>
            <a:off x="4976031" y="963877"/>
            <a:ext cx="6377769" cy="4930246"/>
          </a:xfrm>
        </p:spPr>
        <p:txBody>
          <a:bodyPr anchor="ctr">
            <a:normAutofit/>
          </a:bodyPr>
          <a:lstStyle/>
          <a:p>
            <a:r>
              <a:rPr lang="en-ZA" sz="2400"/>
              <a:t>QWERTY Layout</a:t>
            </a:r>
          </a:p>
          <a:p>
            <a:r>
              <a:rPr lang="en-ZA" sz="2400"/>
              <a:t>Shift key</a:t>
            </a:r>
          </a:p>
          <a:p>
            <a:r>
              <a:rPr lang="en-ZA" sz="2400"/>
              <a:t>Staggered columns</a:t>
            </a:r>
            <a:endParaRPr lang="en-GB" sz="2400"/>
          </a:p>
        </p:txBody>
      </p:sp>
    </p:spTree>
    <p:extLst>
      <p:ext uri="{BB962C8B-B14F-4D97-AF65-F5344CB8AC3E}">
        <p14:creationId xmlns:p14="http://schemas.microsoft.com/office/powerpoint/2010/main" val="3704812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kern="1200">
                <a:solidFill>
                  <a:schemeClr val="tx1">
                    <a:lumMod val="85000"/>
                    <a:lumOff val="15000"/>
                  </a:schemeClr>
                </a:solidFill>
                <a:latin typeface="+mj-lt"/>
                <a:ea typeface="+mj-ea"/>
                <a:cs typeface="+mj-cs"/>
              </a:rPr>
              <a:t>Fast forward (nearly) 100 years</a:t>
            </a:r>
          </a:p>
        </p:txBody>
      </p:sp>
      <p:sp>
        <p:nvSpPr>
          <p:cNvPr id="3" name="Content Placeholder 2"/>
          <p:cNvSpPr>
            <a:spLocks noGrp="1"/>
          </p:cNvSpPr>
          <p:nvPr>
            <p:ph type="body" idx="1"/>
          </p:nvPr>
        </p:nvSpPr>
        <p:spPr>
          <a:xfrm>
            <a:off x="1023257" y="965198"/>
            <a:ext cx="2707937" cy="4927602"/>
          </a:xfrm>
        </p:spPr>
        <p:txBody>
          <a:bodyPr vert="horz" lIns="91440" tIns="45720" rIns="91440" bIns="45720" rtlCol="0" anchor="ctr">
            <a:normAutofit/>
          </a:bodyPr>
          <a:lstStyle/>
          <a:p>
            <a:pPr algn="r"/>
            <a:endParaRPr lang="en-US" sz="2000" kern="1200">
              <a:solidFill>
                <a:schemeClr val="accent1"/>
              </a:solidFill>
              <a:latin typeface="+mn-lt"/>
              <a:ea typeface="+mn-ea"/>
              <a:cs typeface="+mn-cs"/>
            </a:endParaRPr>
          </a:p>
        </p:txBody>
      </p:sp>
    </p:spTree>
    <p:extLst>
      <p:ext uri="{BB962C8B-B14F-4D97-AF65-F5344CB8AC3E}">
        <p14:creationId xmlns:p14="http://schemas.microsoft.com/office/powerpoint/2010/main" val="90517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5836" r="1168" b="1"/>
          <a:stretch/>
        </p:blipFill>
        <p:spPr>
          <a:xfrm>
            <a:off x="4636008" y="640082"/>
            <a:ext cx="6916329" cy="5577837"/>
          </a:xfrm>
          <a:prstGeom prst="rect">
            <a:avLst/>
          </a:prstGeom>
          <a:effectLst/>
        </p:spPr>
      </p:pic>
      <p:sp>
        <p:nvSpPr>
          <p:cNvPr id="2" name="Title 1"/>
          <p:cNvSpPr>
            <a:spLocks noGrp="1"/>
          </p:cNvSpPr>
          <p:nvPr>
            <p:ph type="title"/>
          </p:nvPr>
        </p:nvSpPr>
        <p:spPr>
          <a:xfrm>
            <a:off x="648929" y="629266"/>
            <a:ext cx="3667039" cy="1676603"/>
          </a:xfrm>
        </p:spPr>
        <p:txBody>
          <a:bodyPr>
            <a:normAutofit/>
          </a:bodyPr>
          <a:lstStyle/>
          <a:p>
            <a:r>
              <a:rPr lang="en-ZA" dirty="0"/>
              <a:t>1961 – </a:t>
            </a:r>
            <a:br>
              <a:rPr lang="en-ZA" dirty="0"/>
            </a:br>
            <a:r>
              <a:rPr lang="en-ZA" dirty="0"/>
              <a:t>IBM </a:t>
            </a:r>
            <a:r>
              <a:rPr lang="en-ZA" dirty="0" err="1"/>
              <a:t>Selectric</a:t>
            </a:r>
            <a:endParaRPr lang="en-GB" dirty="0"/>
          </a:p>
        </p:txBody>
      </p:sp>
      <p:sp>
        <p:nvSpPr>
          <p:cNvPr id="8" name="Content Placeholder 7"/>
          <p:cNvSpPr>
            <a:spLocks noGrp="1"/>
          </p:cNvSpPr>
          <p:nvPr>
            <p:ph idx="1"/>
          </p:nvPr>
        </p:nvSpPr>
        <p:spPr>
          <a:xfrm>
            <a:off x="648930" y="2438400"/>
            <a:ext cx="3667037" cy="3785419"/>
          </a:xfrm>
        </p:spPr>
        <p:txBody>
          <a:bodyPr>
            <a:normAutofit/>
          </a:bodyPr>
          <a:lstStyle/>
          <a:p>
            <a:endParaRPr lang="en-US" sz="1800"/>
          </a:p>
        </p:txBody>
      </p:sp>
    </p:spTree>
    <p:extLst>
      <p:ext uri="{BB962C8B-B14F-4D97-AF65-F5344CB8AC3E}">
        <p14:creationId xmlns:p14="http://schemas.microsoft.com/office/powerpoint/2010/main" val="240858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6"/>
          <p:cNvPicPr>
            <a:picLocks noChangeAspect="1"/>
          </p:cNvPicPr>
          <p:nvPr/>
        </p:nvPicPr>
        <p:blipFill rotWithShape="1">
          <a:blip r:embed="rId3">
            <a:extLst>
              <a:ext uri="{28A0092B-C50C-407E-A947-70E740481C1C}">
                <a14:useLocalDpi xmlns:a14="http://schemas.microsoft.com/office/drawing/2010/main" val="0"/>
              </a:ext>
            </a:extLst>
          </a:blip>
          <a:srcRect t="1546" r="-2" b="4360"/>
          <a:stretch/>
        </p:blipFill>
        <p:spPr>
          <a:xfrm>
            <a:off x="4639056" y="10"/>
            <a:ext cx="7552944" cy="6857990"/>
          </a:xfrm>
          <a:prstGeom prst="rect">
            <a:avLst/>
          </a:prstGeom>
          <a:effectLst/>
        </p:spPr>
      </p:pic>
      <p:sp>
        <p:nvSpPr>
          <p:cNvPr id="2" name="Title 1"/>
          <p:cNvSpPr>
            <a:spLocks noGrp="1"/>
          </p:cNvSpPr>
          <p:nvPr>
            <p:ph type="title"/>
          </p:nvPr>
        </p:nvSpPr>
        <p:spPr>
          <a:xfrm>
            <a:off x="648929" y="629266"/>
            <a:ext cx="3651467" cy="1676603"/>
          </a:xfrm>
        </p:spPr>
        <p:txBody>
          <a:bodyPr>
            <a:normAutofit/>
          </a:bodyPr>
          <a:lstStyle/>
          <a:p>
            <a:r>
              <a:rPr lang="en-ZA" dirty="0"/>
              <a:t>1961 – </a:t>
            </a:r>
            <a:br>
              <a:rPr lang="en-ZA" dirty="0"/>
            </a:br>
            <a:r>
              <a:rPr lang="en-ZA" dirty="0"/>
              <a:t>IBM </a:t>
            </a:r>
            <a:r>
              <a:rPr lang="en-ZA" dirty="0" err="1"/>
              <a:t>Selectric</a:t>
            </a:r>
            <a:endParaRPr lang="en-GB" dirty="0"/>
          </a:p>
        </p:txBody>
      </p:sp>
      <p:sp>
        <p:nvSpPr>
          <p:cNvPr id="11" name="Content Placeholder 10"/>
          <p:cNvSpPr>
            <a:spLocks noGrp="1"/>
          </p:cNvSpPr>
          <p:nvPr>
            <p:ph idx="1"/>
          </p:nvPr>
        </p:nvSpPr>
        <p:spPr>
          <a:xfrm>
            <a:off x="648931" y="2438400"/>
            <a:ext cx="3651466" cy="3785419"/>
          </a:xfrm>
        </p:spPr>
        <p:txBody>
          <a:bodyPr>
            <a:normAutofit/>
          </a:bodyPr>
          <a:lstStyle/>
          <a:p>
            <a:endParaRPr lang="en-US" sz="1800"/>
          </a:p>
        </p:txBody>
      </p:sp>
    </p:spTree>
    <p:extLst>
      <p:ext uri="{BB962C8B-B14F-4D97-AF65-F5344CB8AC3E}">
        <p14:creationId xmlns:p14="http://schemas.microsoft.com/office/powerpoint/2010/main" val="22290798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40400</TotalTime>
  <Words>2075</Words>
  <Application>Microsoft Office PowerPoint</Application>
  <PresentationFormat>Widescreen</PresentationFormat>
  <Paragraphs>317</Paragraphs>
  <Slides>52</Slides>
  <Notes>52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Calibri Light</vt:lpstr>
      <vt:lpstr>Office Theme</vt:lpstr>
      <vt:lpstr>A short history of keyboards </vt:lpstr>
      <vt:lpstr>1868 –  Sholes, Glidden &amp; Soule</vt:lpstr>
      <vt:lpstr>1870 –  HansenWriting ball</vt:lpstr>
      <vt:lpstr>1874 - S&amp;G Remington No.1 </vt:lpstr>
      <vt:lpstr>1878 - Remington No.2</vt:lpstr>
      <vt:lpstr>By 1878  we had</vt:lpstr>
      <vt:lpstr>Fast forward (nearly) 100 years</vt:lpstr>
      <vt:lpstr>1961 –  IBM Selectric</vt:lpstr>
      <vt:lpstr>1961 –  IBM Selectric</vt:lpstr>
      <vt:lpstr>1974 –  ADM-3A</vt:lpstr>
      <vt:lpstr>1974 – ADM-3A</vt:lpstr>
      <vt:lpstr>1974 – Symbolics “Space Cadet”</vt:lpstr>
      <vt:lpstr>1977</vt:lpstr>
      <vt:lpstr>1977 - Maltron</vt:lpstr>
      <vt:lpstr>1992 – Kinesis Model 100</vt:lpstr>
      <vt:lpstr>2017 –   What are you typing on?</vt:lpstr>
      <vt:lpstr>2017 – What are you typing on?</vt:lpstr>
      <vt:lpstr>2017 – What are you typing on?</vt:lpstr>
      <vt:lpstr>2017 – What are you typing on?</vt:lpstr>
      <vt:lpstr>Why do we care about any of this?</vt:lpstr>
      <vt:lpstr>RSI</vt:lpstr>
      <vt:lpstr>Causes of RSI</vt:lpstr>
      <vt:lpstr>Ulnar deviation</vt:lpstr>
      <vt:lpstr>Avoiding ulnar deviation</vt:lpstr>
      <vt:lpstr>Wrist extension</vt:lpstr>
      <vt:lpstr>Avoiding wrist extension</vt:lpstr>
      <vt:lpstr>Avoiding wrist extension</vt:lpstr>
      <vt:lpstr>Wrist pronation</vt:lpstr>
      <vt:lpstr>Avoiding wrist pronation</vt:lpstr>
      <vt:lpstr>Arm and shoulder over extension</vt:lpstr>
      <vt:lpstr>Avoiding over extension</vt:lpstr>
      <vt:lpstr>Avoiding over extension</vt:lpstr>
      <vt:lpstr>Mechanical keys</vt:lpstr>
      <vt:lpstr>How do we improve on this</vt:lpstr>
      <vt:lpstr>Wishlist</vt:lpstr>
      <vt:lpstr>Commercial options</vt:lpstr>
      <vt:lpstr>Zalman K500</vt:lpstr>
      <vt:lpstr>Code keyboard</vt:lpstr>
      <vt:lpstr>Kinesis Freestyle2 with VIP3 Lifters</vt:lpstr>
      <vt:lpstr>Kinesis Advantage2</vt:lpstr>
      <vt:lpstr>DIY Kits</vt:lpstr>
      <vt:lpstr>PowerPoint Presentation</vt:lpstr>
      <vt:lpstr>2011 – Ergodox</vt:lpstr>
      <vt:lpstr>2017 – Ergodox EZ</vt:lpstr>
      <vt:lpstr>Building your own</vt:lpstr>
      <vt:lpstr>Dactyl keyboard</vt:lpstr>
      <vt:lpstr>Dactyl keyboard – parts needed</vt:lpstr>
      <vt:lpstr>Cost of building your own</vt:lpstr>
      <vt:lpstr>Who should build their own</vt:lpstr>
      <vt:lpstr>Where does this leave us?</vt:lpstr>
      <vt:lpstr>What should you take away from this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Riaan Cornelius</dc:creator>
  <cp:lastModifiedBy>Riaan Cornelius</cp:lastModifiedBy>
  <cp:revision>82</cp:revision>
  <dcterms:created xsi:type="dcterms:W3CDTF">2017-02-06T18:07:17Z</dcterms:created>
  <dcterms:modified xsi:type="dcterms:W3CDTF">2017-03-09T04:13:45Z</dcterms:modified>
</cp:coreProperties>
</file>